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Franklin Gothic" panose="020B0604020202020204" charset="0"/>
      <p:bold r:id="rId11"/>
    </p:embeddedFont>
    <p:embeddedFont>
      <p:font typeface="Libre Franklin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ilA4PzoFz5o3kIdAyLjVPYU3Q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ED0538-B676-4605-9A95-A1BDCEAB42A8}">
  <a:tblStyle styleId="{6DED0538-B676-4605-9A95-A1BDCEAB42A8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7"/>
          </a:solidFill>
        </a:fill>
      </a:tcStyle>
    </a:wholeTbl>
    <a:band1H>
      <a:tcTxStyle/>
      <a:tcStyle>
        <a:tcBdr/>
        <a:fill>
          <a:solidFill>
            <a:srgbClr val="CBD7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9364487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79364487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>
          <a:extLst>
            <a:ext uri="{FF2B5EF4-FFF2-40B4-BE49-F238E27FC236}">
              <a16:creationId xmlns:a16="http://schemas.microsoft.com/office/drawing/2014/main" id="{5D291930-94D1-2907-DA62-E602E4B0C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7936448729_0_0:notes">
            <a:extLst>
              <a:ext uri="{FF2B5EF4-FFF2-40B4-BE49-F238E27FC236}">
                <a16:creationId xmlns:a16="http://schemas.microsoft.com/office/drawing/2014/main" id="{8324CD0A-7F1A-CD2F-291B-5A43A16CA9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7936448729_0_0:notes">
            <a:extLst>
              <a:ext uri="{FF2B5EF4-FFF2-40B4-BE49-F238E27FC236}">
                <a16:creationId xmlns:a16="http://schemas.microsoft.com/office/drawing/2014/main" id="{3D0CF21F-0D5B-8A5F-BA8B-2B8325BB1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431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793644872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793644872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7936448729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793644872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936448729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793644872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936448729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793644872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Título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6"/>
          <p:cNvGrpSpPr/>
          <p:nvPr/>
        </p:nvGrpSpPr>
        <p:grpSpPr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8" name="Google Shape;18;p6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6367055" y="4549553"/>
            <a:ext cx="5491570" cy="95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cala de tiempo ">
  <p:cSld name="Escala de tiempo 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5"/>
          <p:cNvCxnSpPr/>
          <p:nvPr/>
        </p:nvCxnSpPr>
        <p:spPr>
          <a:xfrm flipH="1">
            <a:off x="1045959" y="2213783"/>
            <a:ext cx="2136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15"/>
          <p:cNvCxnSpPr/>
          <p:nvPr/>
        </p:nvCxnSpPr>
        <p:spPr>
          <a:xfrm flipH="1">
            <a:off x="6180493" y="2213783"/>
            <a:ext cx="11102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15"/>
          <p:cNvCxnSpPr/>
          <p:nvPr/>
        </p:nvCxnSpPr>
        <p:spPr>
          <a:xfrm flipH="1">
            <a:off x="8745623" y="3904712"/>
            <a:ext cx="2136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15"/>
          <p:cNvCxnSpPr/>
          <p:nvPr/>
        </p:nvCxnSpPr>
        <p:spPr>
          <a:xfrm flipH="1">
            <a:off x="3611089" y="3895941"/>
            <a:ext cx="2136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1296955" y="293485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2"/>
          </p:nvPr>
        </p:nvSpPr>
        <p:spPr>
          <a:xfrm>
            <a:off x="1296955" y="2568686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3"/>
          </p:nvPr>
        </p:nvSpPr>
        <p:spPr>
          <a:xfrm>
            <a:off x="3897799" y="5087328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body" idx="4"/>
          </p:nvPr>
        </p:nvSpPr>
        <p:spPr>
          <a:xfrm>
            <a:off x="3897799" y="4701908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5"/>
          </p:nvPr>
        </p:nvSpPr>
        <p:spPr>
          <a:xfrm>
            <a:off x="9001711" y="5087328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6"/>
          </p:nvPr>
        </p:nvSpPr>
        <p:spPr>
          <a:xfrm>
            <a:off x="9001711" y="4701908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body" idx="7"/>
          </p:nvPr>
        </p:nvSpPr>
        <p:spPr>
          <a:xfrm>
            <a:off x="6438143" y="293485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body" idx="8"/>
          </p:nvPr>
        </p:nvSpPr>
        <p:spPr>
          <a:xfrm>
            <a:off x="6438143" y="2568686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0" name="Google Shape;140;p15"/>
          <p:cNvCxnSpPr/>
          <p:nvPr/>
        </p:nvCxnSpPr>
        <p:spPr>
          <a:xfrm>
            <a:off x="967689" y="3968780"/>
            <a:ext cx="10275477" cy="0"/>
          </a:xfrm>
          <a:prstGeom prst="straightConnector1">
            <a:avLst/>
          </a:prstGeom>
          <a:noFill/>
          <a:ln w="165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15"/>
          <p:cNvSpPr/>
          <p:nvPr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15"/>
          <p:cNvSpPr/>
          <p:nvPr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">
  <p:cSld name="3 col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149" name="Google Shape;149;p16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3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5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6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5" orient="horz" pos="1224">
          <p15:clr>
            <a:srgbClr val="FBAE40"/>
          </p15:clr>
        </p15:guide>
        <p15:guide id="6" orient="horz" pos="1440">
          <p15:clr>
            <a:srgbClr val="FBAE40"/>
          </p15:clr>
        </p15:guide>
        <p15:guide id="7" orient="horz" pos="552">
          <p15:clr>
            <a:srgbClr val="FBAE40"/>
          </p15:clr>
        </p15:guide>
        <p15:guide id="8" pos="4800">
          <p15:clr>
            <a:srgbClr val="FBAE40"/>
          </p15:clr>
        </p15:guide>
        <p15:guide id="9" pos="2880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umen ">
  <p:cSld name="Resumen 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952500" y="2656904"/>
            <a:ext cx="4838700" cy="57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5" name="Google Shape;165;p17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8" name="Google Shape;168;p17"/>
          <p:cNvSpPr txBox="1">
            <a:spLocks noGrp="1"/>
          </p:cNvSpPr>
          <p:nvPr>
            <p:ph type="body" idx="2"/>
          </p:nvPr>
        </p:nvSpPr>
        <p:spPr>
          <a:xfrm>
            <a:off x="952500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body" idx="3"/>
          </p:nvPr>
        </p:nvSpPr>
        <p:spPr>
          <a:xfrm>
            <a:off x="953655" y="3841846"/>
            <a:ext cx="4838700" cy="63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4"/>
          </p:nvPr>
        </p:nvSpPr>
        <p:spPr>
          <a:xfrm>
            <a:off x="953655" y="3470942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body" idx="5"/>
          </p:nvPr>
        </p:nvSpPr>
        <p:spPr>
          <a:xfrm>
            <a:off x="952500" y="5017901"/>
            <a:ext cx="4838700" cy="9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6"/>
          </p:nvPr>
        </p:nvSpPr>
        <p:spPr>
          <a:xfrm>
            <a:off x="952500" y="4646997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7"/>
          </p:nvPr>
        </p:nvSpPr>
        <p:spPr>
          <a:xfrm>
            <a:off x="6399647" y="2656904"/>
            <a:ext cx="4838700" cy="57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8"/>
          </p:nvPr>
        </p:nvSpPr>
        <p:spPr>
          <a:xfrm>
            <a:off x="6399647" y="2286000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9"/>
          </p:nvPr>
        </p:nvSpPr>
        <p:spPr>
          <a:xfrm>
            <a:off x="6399647" y="3841846"/>
            <a:ext cx="4838700" cy="9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3"/>
          </p:nvPr>
        </p:nvSpPr>
        <p:spPr>
          <a:xfrm>
            <a:off x="6399647" y="3470942"/>
            <a:ext cx="4838700" cy="3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7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cias">
  <p:cSld name="Gracias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6896100" y="5102063"/>
            <a:ext cx="4914900" cy="58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 i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6907623" y="3591098"/>
            <a:ext cx="4903377" cy="105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3" name="Google Shape;183;p18"/>
          <p:cNvCxnSpPr/>
          <p:nvPr/>
        </p:nvCxnSpPr>
        <p:spPr>
          <a:xfrm>
            <a:off x="6896100" y="3233703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18"/>
          <p:cNvSpPr>
            <a:spLocks noGrp="1"/>
          </p:cNvSpPr>
          <p:nvPr>
            <p:ph type="pic" idx="3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85" name="Google Shape;185;p18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86" name="Google Shape;186;p18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áfico">
  <p:cSld name="Gráfico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>
            <a:spLocks noGrp="1"/>
          </p:cNvSpPr>
          <p:nvPr>
            <p:ph type="chart" idx="2"/>
          </p:nvPr>
        </p:nvSpPr>
        <p:spPr>
          <a:xfrm>
            <a:off x="952500" y="1939108"/>
            <a:ext cx="10352810" cy="4110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">
  <p:cSld name="2 Col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8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29" name="Google Shape;29;p8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3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4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9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41" name="Google Shape;41;p9"/>
            <p:cNvSpPr/>
            <p:nvPr/>
          </p:nvSpPr>
          <p:spPr>
            <a:xfrm>
              <a:off x="5612972" y="1"/>
              <a:ext cx="4408998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" name="Google Shape;43;p9"/>
            <p:cNvSpPr/>
            <p:nvPr/>
          </p:nvSpPr>
          <p:spPr>
            <a:xfrm>
              <a:off x="8555590" y="1"/>
              <a:ext cx="1457754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" name="Google Shape;44;p9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" name="Google Shape;45;p9"/>
            <p:cNvSpPr/>
            <p:nvPr/>
          </p:nvSpPr>
          <p:spPr>
            <a:xfrm>
              <a:off x="9285083" y="728289"/>
              <a:ext cx="2943850" cy="2943958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952500" y="1934655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952500" y="2818296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952500" y="2209800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3663043" y="19391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body" idx="3"/>
          </p:nvPr>
        </p:nvSpPr>
        <p:spPr>
          <a:xfrm>
            <a:off x="3663042" y="2818296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4"/>
          </p:nvPr>
        </p:nvSpPr>
        <p:spPr>
          <a:xfrm>
            <a:off x="3663042" y="2209800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3" name="Google Shape;53;p9"/>
          <p:cNvCxnSpPr/>
          <p:nvPr/>
        </p:nvCxnSpPr>
        <p:spPr>
          <a:xfrm>
            <a:off x="952500" y="424811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9"/>
          <p:cNvSpPr txBox="1">
            <a:spLocks noGrp="1"/>
          </p:cNvSpPr>
          <p:nvPr>
            <p:ph type="body" idx="5"/>
          </p:nvPr>
        </p:nvSpPr>
        <p:spPr>
          <a:xfrm>
            <a:off x="952500" y="513129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6"/>
          </p:nvPr>
        </p:nvSpPr>
        <p:spPr>
          <a:xfrm>
            <a:off x="952500" y="4522803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3663043" y="425211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body" idx="7"/>
          </p:nvPr>
        </p:nvSpPr>
        <p:spPr>
          <a:xfrm>
            <a:off x="3663042" y="5131299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8"/>
          </p:nvPr>
        </p:nvSpPr>
        <p:spPr>
          <a:xfrm>
            <a:off x="3663042" y="4522803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9" name="Google Shape;59;p9"/>
          <p:cNvCxnSpPr/>
          <p:nvPr/>
        </p:nvCxnSpPr>
        <p:spPr>
          <a:xfrm>
            <a:off x="6367055" y="4252111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9"/>
          <p:cNvSpPr txBox="1">
            <a:spLocks noGrp="1"/>
          </p:cNvSpPr>
          <p:nvPr>
            <p:ph type="body" idx="9"/>
          </p:nvPr>
        </p:nvSpPr>
        <p:spPr>
          <a:xfrm>
            <a:off x="6367054" y="513129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3"/>
          </p:nvPr>
        </p:nvSpPr>
        <p:spPr>
          <a:xfrm>
            <a:off x="6367054" y="4522803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ción">
  <p:cSld name="Introdu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0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66" name="Google Shape;66;p10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096000" y="-22543"/>
            <a:ext cx="6096000" cy="6903086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52499" y="2289363"/>
            <a:ext cx="4572001" cy="279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3480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122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anso">
  <p:cSld name="Descanso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Franklin Gothic"/>
              <a:buNone/>
              <a:defRPr sz="41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7154721" y="4003877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8" name="Google Shape;78;p11"/>
          <p:cNvGrpSpPr/>
          <p:nvPr/>
        </p:nvGrpSpPr>
        <p:grpSpPr>
          <a:xfrm rot="10800000">
            <a:off x="9509760" y="-3"/>
            <a:ext cx="2682238" cy="2682238"/>
            <a:chOff x="0" y="12289"/>
            <a:chExt cx="3550" cy="3551"/>
          </a:xfrm>
        </p:grpSpPr>
        <p:sp>
          <p:nvSpPr>
            <p:cNvPr id="79" name="Google Shape;79;p11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104">
          <p15:clr>
            <a:srgbClr val="FBAE40"/>
          </p15:clr>
        </p15:guide>
        <p15:guide id="2" pos="4344">
          <p15:clr>
            <a:srgbClr val="FBAE40"/>
          </p15:clr>
        </p15:guide>
        <p15:guide id="3" pos="4560">
          <p15:clr>
            <a:srgbClr val="FBAE40"/>
          </p15:clr>
        </p15:guide>
        <p15:guide id="4" orient="horz" pos="18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a">
  <p:cSld name="Tabla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">
  <p:cSld name="Cita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/>
          </a:p>
        </p:txBody>
      </p:sp>
      <p:grpSp>
        <p:nvGrpSpPr>
          <p:cNvPr id="89" name="Google Shape;89;p13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90" name="Google Shape;90;p13"/>
            <p:cNvSpPr/>
            <p:nvPr/>
          </p:nvSpPr>
          <p:spPr>
            <a:xfrm>
              <a:off x="5612972" y="1"/>
              <a:ext cx="4408998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8555590" y="1"/>
              <a:ext cx="1457754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9285083" y="728289"/>
              <a:ext cx="2943850" cy="2943958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96" name="Google Shape;96;p13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ipo">
  <p:cSld name="Equipo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 rot="5400000" flipH="1">
            <a:off x="0" y="3900132"/>
            <a:ext cx="2959226" cy="2959226"/>
            <a:chOff x="0" y="12289"/>
            <a:chExt cx="3550" cy="3551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4" name="Google Shape;104;p14"/>
          <p:cNvSpPr>
            <a:spLocks noGrp="1"/>
          </p:cNvSpPr>
          <p:nvPr>
            <p:ph type="pic" idx="2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6" name="Google Shape;106;p14"/>
          <p:cNvCxnSpPr/>
          <p:nvPr/>
        </p:nvCxnSpPr>
        <p:spPr>
          <a:xfrm>
            <a:off x="952500" y="1939108"/>
            <a:ext cx="2133600" cy="0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4"/>
          <p:cNvSpPr>
            <a:spLocks noGrp="1"/>
          </p:cNvSpPr>
          <p:nvPr>
            <p:ph type="pic" idx="3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952500" y="5393169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4"/>
          </p:nvPr>
        </p:nvSpPr>
        <p:spPr>
          <a:xfrm>
            <a:off x="952500" y="4986745"/>
            <a:ext cx="2133600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5"/>
          </p:nvPr>
        </p:nvSpPr>
        <p:spPr>
          <a:xfrm>
            <a:off x="3663042" y="5393169"/>
            <a:ext cx="212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6"/>
          </p:nvPr>
        </p:nvSpPr>
        <p:spPr>
          <a:xfrm>
            <a:off x="3663042" y="4986745"/>
            <a:ext cx="2128157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7"/>
          </p:nvPr>
        </p:nvSpPr>
        <p:spPr>
          <a:xfrm>
            <a:off x="6367054" y="539316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8"/>
          </p:nvPr>
        </p:nvSpPr>
        <p:spPr>
          <a:xfrm>
            <a:off x="6367054" y="4986745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9"/>
          </p:nvPr>
        </p:nvSpPr>
        <p:spPr>
          <a:xfrm>
            <a:off x="9110254" y="5393169"/>
            <a:ext cx="2129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3"/>
          </p:nvPr>
        </p:nvSpPr>
        <p:spPr>
          <a:xfrm>
            <a:off x="9110254" y="4986745"/>
            <a:ext cx="2129245" cy="20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6" name="Google Shape;116;p14"/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17" name="Google Shape;117;p14"/>
            <p:cNvSpPr/>
            <p:nvPr/>
          </p:nvSpPr>
          <p:spPr>
            <a:xfrm>
              <a:off x="5612972" y="1"/>
              <a:ext cx="4408998" cy="3672246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8555590" y="1"/>
              <a:ext cx="1457754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9285083" y="728289"/>
              <a:ext cx="2943850" cy="2943958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2" name="Google Shape;122;p14"/>
          <p:cNvSpPr>
            <a:spLocks noGrp="1"/>
          </p:cNvSpPr>
          <p:nvPr>
            <p:ph type="pic" idx="14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4"/>
          <p:cNvSpPr>
            <a:spLocks noGrp="1"/>
          </p:cNvSpPr>
          <p:nvPr>
            <p:ph type="pic" idx="15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4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2992119" y="6332220"/>
            <a:ext cx="1770075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>
            <a:spLocks noGrp="1"/>
          </p:cNvSpPr>
          <p:nvPr>
            <p:ph type="ctrTitle"/>
          </p:nvPr>
        </p:nvSpPr>
        <p:spPr>
          <a:xfrm>
            <a:off x="2309601" y="136714"/>
            <a:ext cx="7572798" cy="1728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s-MX" sz="4800">
                <a:latin typeface="Arial"/>
                <a:ea typeface="Arial"/>
                <a:cs typeface="Arial"/>
                <a:sym typeface="Arial"/>
              </a:rPr>
              <a:t>BAJA SAE México 2025</a:t>
            </a:r>
            <a:br>
              <a:rPr lang="es-MX" sz="4800">
                <a:latin typeface="Arial"/>
                <a:ea typeface="Arial"/>
                <a:cs typeface="Arial"/>
                <a:sym typeface="Arial"/>
              </a:rPr>
            </a:br>
            <a:r>
              <a:rPr lang="es-MX" sz="4800">
                <a:latin typeface="Arial"/>
                <a:ea typeface="Arial"/>
                <a:cs typeface="Arial"/>
                <a:sym typeface="Arial"/>
              </a:rPr>
              <a:t>Cost Reduction Report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9512" t="18644" r="10171" b="19760"/>
          <a:stretch/>
        </p:blipFill>
        <p:spPr>
          <a:xfrm>
            <a:off x="3503134" y="2246446"/>
            <a:ext cx="2372488" cy="198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16767" y="5818656"/>
            <a:ext cx="2489666" cy="75268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"/>
          <p:cNvSpPr txBox="1">
            <a:spLocks noGrp="1"/>
          </p:cNvSpPr>
          <p:nvPr>
            <p:ph type="body" idx="1"/>
          </p:nvPr>
        </p:nvSpPr>
        <p:spPr>
          <a:xfrm>
            <a:off x="6018998" y="1865103"/>
            <a:ext cx="5491570" cy="95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</a:pPr>
            <a:r>
              <a:rPr lang="es-MX" sz="6000"/>
              <a:t>[Insert School Name]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</a:pPr>
            <a:r>
              <a:rPr lang="es-MX" sz="6000"/>
              <a:t>[Insert Car Number]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386507" y="99185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/>
              <a:t>Idea Description</a:t>
            </a:r>
            <a:endParaRPr/>
          </a:p>
        </p:txBody>
      </p:sp>
      <p:sp>
        <p:nvSpPr>
          <p:cNvPr id="203" name="Google Shape;203;p3"/>
          <p:cNvSpPr txBox="1">
            <a:spLocks noGrp="1"/>
          </p:cNvSpPr>
          <p:nvPr>
            <p:ph type="body" idx="1"/>
          </p:nvPr>
        </p:nvSpPr>
        <p:spPr>
          <a:xfrm>
            <a:off x="381000" y="1400377"/>
            <a:ext cx="10932900" cy="26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Elaborate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points</a:t>
            </a:r>
            <a:r>
              <a:rPr lang="es-MX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dirty="0" err="1"/>
              <a:t>Assembly</a:t>
            </a:r>
            <a:r>
              <a:rPr lang="es-MX" dirty="0"/>
              <a:t> </a:t>
            </a:r>
            <a:r>
              <a:rPr lang="es-MX" dirty="0" err="1"/>
              <a:t>selected</a:t>
            </a:r>
            <a:r>
              <a:rPr lang="es-MX" dirty="0"/>
              <a:t> [</a:t>
            </a:r>
            <a:r>
              <a:rPr lang="es-MX" dirty="0" err="1"/>
              <a:t>Which</a:t>
            </a:r>
            <a:r>
              <a:rPr lang="es-MX" dirty="0"/>
              <a:t> </a:t>
            </a:r>
            <a:r>
              <a:rPr lang="es-MX" dirty="0" err="1"/>
              <a:t>assembly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team</a:t>
            </a:r>
            <a:r>
              <a:rPr lang="es-MX" dirty="0"/>
              <a:t> </a:t>
            </a:r>
            <a:r>
              <a:rPr lang="es-MX" dirty="0" err="1"/>
              <a:t>proposes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reduction</a:t>
            </a:r>
            <a:r>
              <a:rPr lang="es-MX" dirty="0"/>
              <a:t> &amp; </a:t>
            </a:r>
            <a:r>
              <a:rPr lang="es-MX" dirty="0" err="1"/>
              <a:t>why</a:t>
            </a:r>
            <a:r>
              <a:rPr lang="es-MX" dirty="0"/>
              <a:t>?]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dirty="0" err="1"/>
              <a:t>Assembly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piece</a:t>
            </a:r>
            <a:r>
              <a:rPr lang="es-MX" dirty="0"/>
              <a:t>(s) </a:t>
            </a:r>
            <a:r>
              <a:rPr lang="es-MX" dirty="0" err="1"/>
              <a:t>involve</a:t>
            </a:r>
            <a:r>
              <a:rPr lang="es-MX" dirty="0"/>
              <a:t> [Describe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modified</a:t>
            </a:r>
            <a:r>
              <a:rPr lang="es-MX" dirty="0"/>
              <a:t> </a:t>
            </a:r>
            <a:r>
              <a:rPr lang="es-MX" dirty="0" err="1"/>
              <a:t>component</a:t>
            </a:r>
            <a:r>
              <a:rPr lang="es-MX" dirty="0"/>
              <a:t>(s), CAD </a:t>
            </a:r>
            <a:r>
              <a:rPr lang="es-MX" dirty="0" err="1"/>
              <a:t>images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piece</a:t>
            </a:r>
            <a:r>
              <a:rPr lang="es-MX" dirty="0"/>
              <a:t>(s)/</a:t>
            </a:r>
            <a:r>
              <a:rPr lang="es-MX" dirty="0" err="1"/>
              <a:t>exploded</a:t>
            </a:r>
            <a:r>
              <a:rPr lang="es-MX" dirty="0"/>
              <a:t> </a:t>
            </a:r>
            <a:r>
              <a:rPr lang="es-MX" dirty="0" err="1"/>
              <a:t>assembly</a:t>
            </a:r>
            <a:r>
              <a:rPr lang="es-MX" dirty="0"/>
              <a:t>]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MX" dirty="0" err="1"/>
              <a:t>Implementation</a:t>
            </a:r>
            <a:r>
              <a:rPr lang="es-MX" dirty="0"/>
              <a:t> [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idea </a:t>
            </a:r>
            <a:r>
              <a:rPr lang="es-MX" dirty="0" err="1"/>
              <a:t>work</a:t>
            </a:r>
            <a:r>
              <a:rPr lang="es-MX" dirty="0"/>
              <a:t> </a:t>
            </a:r>
            <a:r>
              <a:rPr lang="es-MX" dirty="0" err="1"/>
              <a:t>only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batch</a:t>
            </a:r>
            <a:r>
              <a:rPr lang="es-MX" dirty="0"/>
              <a:t> </a:t>
            </a:r>
            <a:r>
              <a:rPr lang="es-MX" dirty="0" err="1"/>
              <a:t>production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vehicles</a:t>
            </a:r>
            <a:r>
              <a:rPr lang="es-MX" dirty="0"/>
              <a:t>?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works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single </a:t>
            </a:r>
            <a:r>
              <a:rPr lang="es-MX" dirty="0" err="1"/>
              <a:t>vehicle</a:t>
            </a:r>
            <a:r>
              <a:rPr lang="es-MX" dirty="0"/>
              <a:t> produce? </a:t>
            </a:r>
            <a:r>
              <a:rPr lang="es-MX" dirty="0" err="1"/>
              <a:t>Justify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scenario</a:t>
            </a:r>
            <a:r>
              <a:rPr lang="es-MX" dirty="0"/>
              <a:t>]  </a:t>
            </a:r>
            <a:endParaRPr dirty="0"/>
          </a:p>
        </p:txBody>
      </p:sp>
      <p:sp>
        <p:nvSpPr>
          <p:cNvPr id="204" name="Google Shape;204;p3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936448729_0_0"/>
          <p:cNvSpPr txBox="1">
            <a:spLocks noGrp="1"/>
          </p:cNvSpPr>
          <p:nvPr>
            <p:ph type="title"/>
          </p:nvPr>
        </p:nvSpPr>
        <p:spPr>
          <a:xfrm>
            <a:off x="386507" y="99185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/>
              <a:t>Performance</a:t>
            </a:r>
            <a:endParaRPr/>
          </a:p>
        </p:txBody>
      </p:sp>
      <p:sp>
        <p:nvSpPr>
          <p:cNvPr id="210" name="Google Shape;210;g37936448729_0_0"/>
          <p:cNvSpPr txBox="1">
            <a:spLocks noGrp="1"/>
          </p:cNvSpPr>
          <p:nvPr>
            <p:ph type="body" idx="1"/>
          </p:nvPr>
        </p:nvSpPr>
        <p:spPr>
          <a:xfrm>
            <a:off x="386500" y="1492081"/>
            <a:ext cx="10932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current</a:t>
            </a:r>
            <a:r>
              <a:rPr lang="es-MX" b="1" dirty="0"/>
              <a:t> </a:t>
            </a:r>
            <a:r>
              <a:rPr lang="es-MX" b="1" dirty="0" err="1"/>
              <a:t>implemented</a:t>
            </a:r>
            <a:r>
              <a:rPr lang="es-MX" b="1" dirty="0"/>
              <a:t> </a:t>
            </a:r>
            <a:r>
              <a:rPr lang="es-MX" b="1" dirty="0" err="1"/>
              <a:t>design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vehicle</a:t>
            </a:r>
            <a:r>
              <a:rPr lang="es-MX" dirty="0"/>
              <a:t> show </a:t>
            </a:r>
            <a:r>
              <a:rPr lang="es-MX" dirty="0" err="1"/>
              <a:t>its</a:t>
            </a:r>
            <a:r>
              <a:rPr lang="es-MX" dirty="0"/>
              <a:t> performance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engineering</a:t>
            </a:r>
            <a:r>
              <a:rPr lang="es-MX" dirty="0"/>
              <a:t> </a:t>
            </a:r>
            <a:r>
              <a:rPr lang="es-MX" dirty="0" err="1"/>
              <a:t>standpoint</a:t>
            </a:r>
            <a:r>
              <a:rPr lang="es-MX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s-MX" dirty="0" err="1"/>
              <a:t>Current</a:t>
            </a:r>
            <a:r>
              <a:rPr lang="es-MX" dirty="0"/>
              <a:t> </a:t>
            </a:r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CAD </a:t>
            </a:r>
            <a:r>
              <a:rPr lang="es-MX" dirty="0" err="1"/>
              <a:t>images</a:t>
            </a:r>
            <a:r>
              <a:rPr lang="es-MX" dirty="0"/>
              <a:t>, material(s), </a:t>
            </a:r>
            <a:r>
              <a:rPr lang="es-MX" dirty="0" err="1"/>
              <a:t>current</a:t>
            </a:r>
            <a:r>
              <a:rPr lang="es-MX" dirty="0"/>
              <a:t> total </a:t>
            </a:r>
            <a:r>
              <a:rPr lang="es-MX" dirty="0" err="1"/>
              <a:t>cost</a:t>
            </a:r>
            <a:r>
              <a:rPr lang="es-MX" dirty="0"/>
              <a:t>, FEA </a:t>
            </a:r>
            <a:r>
              <a:rPr lang="es-MX" dirty="0" err="1"/>
              <a:t>analysis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load cases </a:t>
            </a:r>
            <a:r>
              <a:rPr lang="es-MX" dirty="0" err="1"/>
              <a:t>applied</a:t>
            </a:r>
            <a:r>
              <a:rPr lang="es-MX" dirty="0"/>
              <a:t>.</a:t>
            </a:r>
            <a:endParaRPr dirty="0"/>
          </a:p>
        </p:txBody>
      </p:sp>
      <p:sp>
        <p:nvSpPr>
          <p:cNvPr id="211" name="Google Shape;211;g37936448729_0_0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>
          <a:extLst>
            <a:ext uri="{FF2B5EF4-FFF2-40B4-BE49-F238E27FC236}">
              <a16:creationId xmlns:a16="http://schemas.microsoft.com/office/drawing/2014/main" id="{B758F640-ECFA-6A6B-A511-DCB624EA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7936448729_0_0">
            <a:extLst>
              <a:ext uri="{FF2B5EF4-FFF2-40B4-BE49-F238E27FC236}">
                <a16:creationId xmlns:a16="http://schemas.microsoft.com/office/drawing/2014/main" id="{D9F98A31-8BF0-3B88-5B9B-7E101A83FA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6507" y="99185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/>
              <a:t>Performance</a:t>
            </a:r>
            <a:endParaRPr/>
          </a:p>
        </p:txBody>
      </p:sp>
      <p:sp>
        <p:nvSpPr>
          <p:cNvPr id="210" name="Google Shape;210;g37936448729_0_0">
            <a:extLst>
              <a:ext uri="{FF2B5EF4-FFF2-40B4-BE49-F238E27FC236}">
                <a16:creationId xmlns:a16="http://schemas.microsoft.com/office/drawing/2014/main" id="{68CE3353-5D51-C5DE-8246-5E33C70713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6500" y="1492081"/>
            <a:ext cx="10932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current</a:t>
            </a:r>
            <a:r>
              <a:rPr lang="es-MX" b="1" dirty="0"/>
              <a:t> </a:t>
            </a:r>
            <a:r>
              <a:rPr lang="es-MX" b="1" dirty="0" err="1"/>
              <a:t>implemented</a:t>
            </a:r>
            <a:r>
              <a:rPr lang="es-MX" b="1" dirty="0"/>
              <a:t> </a:t>
            </a:r>
            <a:r>
              <a:rPr lang="es-MX" b="1" dirty="0" err="1"/>
              <a:t>design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vehicle</a:t>
            </a:r>
            <a:r>
              <a:rPr lang="es-MX" dirty="0"/>
              <a:t> show </a:t>
            </a:r>
            <a:r>
              <a:rPr lang="es-MX" dirty="0" err="1"/>
              <a:t>its</a:t>
            </a:r>
            <a:r>
              <a:rPr lang="es-MX" dirty="0"/>
              <a:t> performance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engineering</a:t>
            </a:r>
            <a:r>
              <a:rPr lang="es-MX" dirty="0"/>
              <a:t> </a:t>
            </a:r>
            <a:r>
              <a:rPr lang="es-MX" dirty="0" err="1"/>
              <a:t>standpoint</a:t>
            </a:r>
            <a:r>
              <a:rPr lang="es-MX" dirty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s-MX" dirty="0" err="1"/>
              <a:t>Current</a:t>
            </a:r>
            <a:r>
              <a:rPr lang="es-MX" dirty="0"/>
              <a:t> </a:t>
            </a:r>
            <a:r>
              <a:rPr lang="es-MX" dirty="0" err="1"/>
              <a:t>design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CAD </a:t>
            </a:r>
            <a:r>
              <a:rPr lang="es-MX" dirty="0" err="1"/>
              <a:t>images</a:t>
            </a:r>
            <a:r>
              <a:rPr lang="es-MX" dirty="0"/>
              <a:t>, material(s), </a:t>
            </a:r>
            <a:r>
              <a:rPr lang="es-MX" dirty="0" err="1"/>
              <a:t>current</a:t>
            </a:r>
            <a:r>
              <a:rPr lang="es-MX" dirty="0"/>
              <a:t> total </a:t>
            </a:r>
            <a:r>
              <a:rPr lang="es-MX" dirty="0" err="1"/>
              <a:t>cost</a:t>
            </a:r>
            <a:r>
              <a:rPr lang="es-MX" dirty="0"/>
              <a:t>, FEA </a:t>
            </a:r>
            <a:r>
              <a:rPr lang="es-MX" dirty="0" err="1"/>
              <a:t>analysis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load cases </a:t>
            </a:r>
            <a:r>
              <a:rPr lang="es-MX" dirty="0" err="1"/>
              <a:t>applied</a:t>
            </a:r>
            <a:r>
              <a:rPr lang="es-MX" dirty="0"/>
              <a:t>.</a:t>
            </a:r>
            <a:endParaRPr dirty="0"/>
          </a:p>
        </p:txBody>
      </p:sp>
      <p:sp>
        <p:nvSpPr>
          <p:cNvPr id="211" name="Google Shape;211;g37936448729_0_0">
            <a:extLst>
              <a:ext uri="{FF2B5EF4-FFF2-40B4-BE49-F238E27FC236}">
                <a16:creationId xmlns:a16="http://schemas.microsoft.com/office/drawing/2014/main" id="{1DDAF780-94E3-E8E4-E879-BE05D7325A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35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936448729_0_22"/>
          <p:cNvSpPr txBox="1">
            <a:spLocks noGrp="1"/>
          </p:cNvSpPr>
          <p:nvPr>
            <p:ph type="title"/>
          </p:nvPr>
        </p:nvSpPr>
        <p:spPr>
          <a:xfrm>
            <a:off x="386507" y="99185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/>
              <a:t>Comparative</a:t>
            </a:r>
            <a:endParaRPr/>
          </a:p>
        </p:txBody>
      </p:sp>
      <p:sp>
        <p:nvSpPr>
          <p:cNvPr id="224" name="Google Shape;224;g37936448729_0_22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  <p:graphicFrame>
        <p:nvGraphicFramePr>
          <p:cNvPr id="225" name="Google Shape;225;g37936448729_0_22"/>
          <p:cNvGraphicFramePr/>
          <p:nvPr/>
        </p:nvGraphicFramePr>
        <p:xfrm>
          <a:off x="383750" y="1020725"/>
          <a:ext cx="11424500" cy="5488980"/>
        </p:xfrm>
        <a:graphic>
          <a:graphicData uri="http://schemas.openxmlformats.org/drawingml/2006/table">
            <a:tbl>
              <a:tblPr firstRow="1" bandRow="1">
                <a:noFill/>
                <a:tableStyleId>{6DED0538-B676-4605-9A95-A1BDCEAB42A8}</a:tableStyleId>
              </a:tblPr>
              <a:tblGrid>
                <a:gridCol w="571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7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800"/>
                        <a:t>Current</a:t>
                      </a:r>
                      <a:endParaRPr sz="2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800" b="1"/>
                        <a:t>Proposal</a:t>
                      </a:r>
                      <a:endParaRPr sz="2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0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Summary of current design performance indicators: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MX" sz="1800"/>
                        <a:t>[All relevant data… Weight, strength, kinematics,  durability, serviceability… etc ]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s-MX" sz="1800"/>
                        <a:t>Summary of proposal performance indicators: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MX" sz="1800"/>
                        <a:t>[All relevant data… Weight, strength, kinematics,  durability, serviceability… etc ]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Libre Franklin"/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0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Current total cost: 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MX" sz="1800"/>
                        <a:t>Material(s): </a:t>
                      </a: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MX" sz="1800"/>
                        <a:t>Processes:  </a:t>
                      </a: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MX" sz="1800"/>
                        <a:t>Fasteners:  </a:t>
                      </a:r>
                      <a:endParaRPr sz="1800"/>
                    </a:p>
                    <a:p>
                      <a:pPr marL="4572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s-MX" sz="1800"/>
                        <a:t>Tooling:</a:t>
                      </a:r>
                      <a:endParaRPr sz="1800"/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New Total Cost: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s-MX" sz="1800"/>
                        <a:t>Material(s): 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s-MX" sz="1800"/>
                        <a:t>Processes:  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s-MX" sz="1800"/>
                        <a:t>Fasteners:  </a:t>
                      </a:r>
                      <a:endParaRPr sz="1800"/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s-MX" sz="1800"/>
                        <a:t>Tooling: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/>
                        <a:t>Total Savings: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936448729_0_29"/>
          <p:cNvSpPr txBox="1">
            <a:spLocks noGrp="1"/>
          </p:cNvSpPr>
          <p:nvPr>
            <p:ph type="title"/>
          </p:nvPr>
        </p:nvSpPr>
        <p:spPr>
          <a:xfrm>
            <a:off x="3625207" y="2966235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 sz="4800">
                <a:latin typeface="Arial"/>
                <a:ea typeface="Arial"/>
                <a:cs typeface="Arial"/>
                <a:sym typeface="Arial"/>
              </a:rPr>
              <a:t>Annex 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7936448729_0_29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936448729_0_35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  <p:sp>
        <p:nvSpPr>
          <p:cNvPr id="237" name="Google Shape;237;g37936448729_0_35"/>
          <p:cNvSpPr txBox="1">
            <a:spLocks noGrp="1"/>
          </p:cNvSpPr>
          <p:nvPr>
            <p:ph type="title"/>
          </p:nvPr>
        </p:nvSpPr>
        <p:spPr>
          <a:xfrm>
            <a:off x="386507" y="99185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/>
              <a:t>Cost breakdown</a:t>
            </a:r>
            <a:endParaRPr/>
          </a:p>
        </p:txBody>
      </p:sp>
      <p:sp>
        <p:nvSpPr>
          <p:cNvPr id="238" name="Google Shape;238;g37936448729_0_35"/>
          <p:cNvSpPr txBox="1">
            <a:spLocks noGrp="1"/>
          </p:cNvSpPr>
          <p:nvPr>
            <p:ph type="body" idx="1"/>
          </p:nvPr>
        </p:nvSpPr>
        <p:spPr>
          <a:xfrm>
            <a:off x="386500" y="1492081"/>
            <a:ext cx="10932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current</a:t>
            </a:r>
            <a:r>
              <a:rPr lang="es-MX" b="1" dirty="0"/>
              <a:t> </a:t>
            </a:r>
            <a:r>
              <a:rPr lang="es-MX" b="1" dirty="0" err="1"/>
              <a:t>implemented</a:t>
            </a:r>
            <a:r>
              <a:rPr lang="es-MX" b="1" dirty="0"/>
              <a:t> </a:t>
            </a:r>
            <a:r>
              <a:rPr lang="es-MX" b="1" dirty="0" err="1"/>
              <a:t>design</a:t>
            </a:r>
            <a:r>
              <a:rPr lang="es-MX" b="1" dirty="0"/>
              <a:t> </a:t>
            </a:r>
            <a:r>
              <a:rPr lang="es-MX" dirty="0"/>
              <a:t>show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dirty="0" err="1"/>
              <a:t>cost</a:t>
            </a:r>
            <a:r>
              <a:rPr lang="es-MX" dirty="0"/>
              <a:t> break </a:t>
            </a:r>
            <a:r>
              <a:rPr lang="es-MX" dirty="0" err="1"/>
              <a:t>down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competition</a:t>
            </a:r>
            <a:r>
              <a:rPr lang="es-MX" dirty="0"/>
              <a:t> catalogue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report</a:t>
            </a:r>
            <a:r>
              <a:rPr lang="es-MX" dirty="0"/>
              <a:t> </a:t>
            </a:r>
            <a:r>
              <a:rPr lang="es-MX" dirty="0" err="1"/>
              <a:t>formats</a:t>
            </a:r>
            <a:r>
              <a:rPr lang="es-MX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936448729_0_44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  <p:sp>
        <p:nvSpPr>
          <p:cNvPr id="244" name="Google Shape;244;g37936448729_0_44"/>
          <p:cNvSpPr txBox="1">
            <a:spLocks noGrp="1"/>
          </p:cNvSpPr>
          <p:nvPr>
            <p:ph type="title"/>
          </p:nvPr>
        </p:nvSpPr>
        <p:spPr>
          <a:xfrm>
            <a:off x="386507" y="99185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s-MX"/>
              <a:t>Cost breakdown</a:t>
            </a:r>
            <a:endParaRPr/>
          </a:p>
        </p:txBody>
      </p:sp>
      <p:sp>
        <p:nvSpPr>
          <p:cNvPr id="245" name="Google Shape;245;g37936448729_0_44"/>
          <p:cNvSpPr txBox="1">
            <a:spLocks noGrp="1"/>
          </p:cNvSpPr>
          <p:nvPr>
            <p:ph type="body" idx="1"/>
          </p:nvPr>
        </p:nvSpPr>
        <p:spPr>
          <a:xfrm>
            <a:off x="386500" y="1492081"/>
            <a:ext cx="10932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b="1" dirty="0" err="1"/>
              <a:t>proposed</a:t>
            </a:r>
            <a:r>
              <a:rPr lang="es-MX" b="1" dirty="0"/>
              <a:t> idea </a:t>
            </a:r>
            <a:r>
              <a:rPr lang="es-MX" dirty="0"/>
              <a:t>show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dirty="0" err="1"/>
              <a:t>cost</a:t>
            </a:r>
            <a:r>
              <a:rPr lang="es-MX" dirty="0"/>
              <a:t> break </a:t>
            </a:r>
            <a:r>
              <a:rPr lang="es-MX" dirty="0" err="1"/>
              <a:t>down</a:t>
            </a:r>
            <a:r>
              <a:rPr lang="es-MX" dirty="0"/>
              <a:t> </a:t>
            </a:r>
            <a:r>
              <a:rPr lang="es-MX" dirty="0" err="1"/>
              <a:t>using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competition</a:t>
            </a:r>
            <a:r>
              <a:rPr lang="es-MX" dirty="0"/>
              <a:t> catalogue and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cost</a:t>
            </a:r>
            <a:r>
              <a:rPr lang="es-MX" dirty="0"/>
              <a:t> </a:t>
            </a:r>
            <a:r>
              <a:rPr lang="es-MX" dirty="0" err="1"/>
              <a:t>report</a:t>
            </a:r>
            <a:r>
              <a:rPr lang="es-MX" dirty="0"/>
              <a:t> </a:t>
            </a:r>
            <a:r>
              <a:rPr lang="es-MX" dirty="0" err="1"/>
              <a:t>formats</a:t>
            </a:r>
            <a:r>
              <a:rPr lang="es-MX" dirty="0"/>
              <a:t>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Personalizado 2">
      <a:dk1>
        <a:srgbClr val="000000"/>
      </a:dk1>
      <a:lt1>
        <a:srgbClr val="FFFFFF"/>
      </a:lt1>
      <a:dk2>
        <a:srgbClr val="242852"/>
      </a:dk2>
      <a:lt2>
        <a:srgbClr val="002060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Panorámica</PresentationFormat>
  <Paragraphs>54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Libre Franklin</vt:lpstr>
      <vt:lpstr>Noto Sans Symbols</vt:lpstr>
      <vt:lpstr>Calibri</vt:lpstr>
      <vt:lpstr>Arial</vt:lpstr>
      <vt:lpstr>Franklin Gothic</vt:lpstr>
      <vt:lpstr>Personalizado</vt:lpstr>
      <vt:lpstr>BAJA SAE México 2025 Cost Reduction Report </vt:lpstr>
      <vt:lpstr>Idea Description</vt:lpstr>
      <vt:lpstr>Performance</vt:lpstr>
      <vt:lpstr>Performance</vt:lpstr>
      <vt:lpstr>Comparative</vt:lpstr>
      <vt:lpstr>Annex </vt:lpstr>
      <vt:lpstr>Cost breakdown</vt:lpstr>
      <vt:lpstr>Cost breakdown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Jackie Diaz Alvarez</dc:creator>
  <cp:lastModifiedBy>José Rodriguez</cp:lastModifiedBy>
  <cp:revision>1</cp:revision>
  <dcterms:created xsi:type="dcterms:W3CDTF">2025-06-19T01:32:15Z</dcterms:created>
  <dcterms:modified xsi:type="dcterms:W3CDTF">2025-08-29T05:25:30Z</dcterms:modified>
</cp:coreProperties>
</file>