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71" r:id="rId3"/>
    <p:sldId id="266" r:id="rId4"/>
    <p:sldId id="270" r:id="rId5"/>
    <p:sldId id="258" r:id="rId6"/>
    <p:sldId id="259" r:id="rId7"/>
    <p:sldId id="268" r:id="rId8"/>
    <p:sldId id="260" r:id="rId9"/>
    <p:sldId id="265" r:id="rId10"/>
    <p:sldId id="261" r:id="rId11"/>
    <p:sldId id="264" r:id="rId12"/>
    <p:sldId id="262" r:id="rId13"/>
  </p:sldIdLst>
  <p:sldSz cx="6858000" cy="9144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18" autoAdjust="0"/>
    <p:restoredTop sz="94660"/>
  </p:normalViewPr>
  <p:slideViewPr>
    <p:cSldViewPr>
      <p:cViewPr varScale="1">
        <p:scale>
          <a:sx n="74" d="100"/>
          <a:sy n="74" d="100"/>
        </p:scale>
        <p:origin x="3336" y="294"/>
      </p:cViewPr>
      <p:guideLst>
        <p:guide orient="horz" pos="2880"/>
        <p:guide pos="2160"/>
      </p:guideLst>
    </p:cSldViewPr>
  </p:slideViewPr>
  <p:notesTextViewPr>
    <p:cViewPr>
      <p:scale>
        <a:sx n="3" d="2"/>
        <a:sy n="3" d="2"/>
      </p:scale>
      <p:origin x="0" y="0"/>
    </p:cViewPr>
  </p:notesTextViewPr>
  <p:sorterViewPr>
    <p:cViewPr>
      <p:scale>
        <a:sx n="100" d="100"/>
        <a:sy n="100" d="100"/>
      </p:scale>
      <p:origin x="0" y="-1680"/>
    </p:cViewPr>
  </p:sorterViewPr>
  <p:notesViewPr>
    <p:cSldViewPr>
      <p:cViewPr varScale="1">
        <p:scale>
          <a:sx n="82" d="100"/>
          <a:sy n="82" d="100"/>
        </p:scale>
        <p:origin x="387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91C81E7-B91C-FCAD-CF59-F3F64AB2A05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dirty="0"/>
            </a:lvl1pPr>
          </a:lstStyle>
          <a:p>
            <a:pPr>
              <a:defRPr/>
            </a:pPr>
            <a:endParaRPr lang="en-US"/>
          </a:p>
        </p:txBody>
      </p:sp>
      <p:sp>
        <p:nvSpPr>
          <p:cNvPr id="3" name="Date Placeholder 2">
            <a:extLst>
              <a:ext uri="{FF2B5EF4-FFF2-40B4-BE49-F238E27FC236}">
                <a16:creationId xmlns:a16="http://schemas.microsoft.com/office/drawing/2014/main" id="{4F27C1D2-9075-F2B6-97E7-011840AFC18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6010198B-64FB-4F23-82C6-71C29B463EF2}" type="datetimeFigureOut">
              <a:rPr lang="en-US"/>
              <a:pPr>
                <a:defRPr/>
              </a:pPr>
              <a:t>12/30/2024</a:t>
            </a:fld>
            <a:endParaRPr lang="en-US" dirty="0"/>
          </a:p>
        </p:txBody>
      </p:sp>
      <p:sp>
        <p:nvSpPr>
          <p:cNvPr id="4" name="Footer Placeholder 3">
            <a:extLst>
              <a:ext uri="{FF2B5EF4-FFF2-40B4-BE49-F238E27FC236}">
                <a16:creationId xmlns:a16="http://schemas.microsoft.com/office/drawing/2014/main" id="{920C17EE-4F47-7027-817C-8B6C35AE971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dirty="0"/>
            </a:lvl1pPr>
          </a:lstStyle>
          <a:p>
            <a:pPr>
              <a:defRPr/>
            </a:pPr>
            <a:endParaRPr lang="en-US"/>
          </a:p>
        </p:txBody>
      </p:sp>
      <p:sp>
        <p:nvSpPr>
          <p:cNvPr id="5" name="Slide Number Placeholder 4">
            <a:extLst>
              <a:ext uri="{FF2B5EF4-FFF2-40B4-BE49-F238E27FC236}">
                <a16:creationId xmlns:a16="http://schemas.microsoft.com/office/drawing/2014/main" id="{A67E2F34-6FEF-5A06-1416-48A4397358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BB950D74-E199-47AB-BF4D-ABAFA5149BB9}"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D56DB03-3CEA-3F42-5828-3D7213A19A4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dirty="0"/>
            </a:lvl1pPr>
          </a:lstStyle>
          <a:p>
            <a:pPr>
              <a:defRPr/>
            </a:pPr>
            <a:endParaRPr lang="en-US"/>
          </a:p>
        </p:txBody>
      </p:sp>
      <p:sp>
        <p:nvSpPr>
          <p:cNvPr id="3" name="Date Placeholder 2">
            <a:extLst>
              <a:ext uri="{FF2B5EF4-FFF2-40B4-BE49-F238E27FC236}">
                <a16:creationId xmlns:a16="http://schemas.microsoft.com/office/drawing/2014/main" id="{037F1932-64DB-BD5F-19C9-50A7FCD99606}"/>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DD6E9994-2D08-4D99-BE2F-D32992CEBC43}" type="datetimeFigureOut">
              <a:rPr lang="en-US"/>
              <a:pPr>
                <a:defRPr/>
              </a:pPr>
              <a:t>12/30/2024</a:t>
            </a:fld>
            <a:endParaRPr lang="en-US" dirty="0"/>
          </a:p>
        </p:txBody>
      </p:sp>
      <p:sp>
        <p:nvSpPr>
          <p:cNvPr id="4" name="Slide Image Placeholder 3">
            <a:extLst>
              <a:ext uri="{FF2B5EF4-FFF2-40B4-BE49-F238E27FC236}">
                <a16:creationId xmlns:a16="http://schemas.microsoft.com/office/drawing/2014/main" id="{0C2BDB7F-5940-FE68-A960-B3BB2FC75DD8}"/>
              </a:ext>
            </a:extLst>
          </p:cNvPr>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1A59ECB4-56C2-D8CB-8022-75F4B49CFC5C}"/>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E7096CB-628F-E11F-CA24-5550B1E9D14A}"/>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dirty="0"/>
            </a:lvl1pPr>
          </a:lstStyle>
          <a:p>
            <a:pPr>
              <a:defRPr/>
            </a:pPr>
            <a:endParaRPr lang="en-US"/>
          </a:p>
        </p:txBody>
      </p:sp>
      <p:sp>
        <p:nvSpPr>
          <p:cNvPr id="7" name="Slide Number Placeholder 6">
            <a:extLst>
              <a:ext uri="{FF2B5EF4-FFF2-40B4-BE49-F238E27FC236}">
                <a16:creationId xmlns:a16="http://schemas.microsoft.com/office/drawing/2014/main" id="{D31D9BE1-0FAE-C63F-100C-D7ECEF9B9F99}"/>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263E9792-0B66-4612-919C-9DD3ED93B51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SELF AUDIT">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96EAE9A-5803-AB76-6490-70EEA84CF806}"/>
              </a:ext>
            </a:extLst>
          </p:cNvPr>
          <p:cNvGraphicFramePr>
            <a:graphicFrameLocks noGrp="1"/>
          </p:cNvGraphicFramePr>
          <p:nvPr/>
        </p:nvGraphicFramePr>
        <p:xfrm>
          <a:off x="228600" y="8534400"/>
          <a:ext cx="6418263" cy="369888"/>
        </p:xfrm>
        <a:graphic>
          <a:graphicData uri="http://schemas.openxmlformats.org/drawingml/2006/table">
            <a:tbl>
              <a:tblPr firstRow="1" bandRow="1">
                <a:tableStyleId>{5940675A-B579-460E-94D1-54222C63F5DA}</a:tableStyleId>
              </a:tblPr>
              <a:tblGrid>
                <a:gridCol w="1417988">
                  <a:extLst>
                    <a:ext uri="{9D8B030D-6E8A-4147-A177-3AD203B41FA5}">
                      <a16:colId xmlns:a16="http://schemas.microsoft.com/office/drawing/2014/main" val="20000"/>
                    </a:ext>
                  </a:extLst>
                </a:gridCol>
                <a:gridCol w="5000275">
                  <a:extLst>
                    <a:ext uri="{9D8B030D-6E8A-4147-A177-3AD203B41FA5}">
                      <a16:colId xmlns:a16="http://schemas.microsoft.com/office/drawing/2014/main" val="20001"/>
                    </a:ext>
                  </a:extLst>
                </a:gridCol>
              </a:tblGrid>
              <a:tr h="369888">
                <a:tc>
                  <a:txBody>
                    <a:bodyPr/>
                    <a:lstStyle/>
                    <a:p>
                      <a:r>
                        <a:rPr lang="en-US" sz="1400" b="1" dirty="0">
                          <a:solidFill>
                            <a:schemeClr val="tx2"/>
                          </a:solidFill>
                        </a:rPr>
                        <a:t>School Name:</a:t>
                      </a:r>
                    </a:p>
                  </a:txBody>
                  <a:tcPr marL="91438" marR="91438" marT="45603" marB="45603" anchor="ctr">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9050" cap="flat" cmpd="sng" algn="ctr">
                      <a:solidFill>
                        <a:schemeClr val="tx2"/>
                      </a:solidFill>
                      <a:prstDash val="solid"/>
                      <a:round/>
                      <a:headEnd type="none" w="med" len="med"/>
                      <a:tailEnd type="none" w="med" len="med"/>
                    </a:lnB>
                  </a:tcPr>
                </a:tc>
                <a:tc>
                  <a:txBody>
                    <a:bodyPr/>
                    <a:lstStyle/>
                    <a:p>
                      <a:endParaRPr lang="en-US" sz="1400" dirty="0"/>
                    </a:p>
                  </a:txBody>
                  <a:tcPr marL="91438" marR="91438" marT="45603" marB="45603" anchor="ctr">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90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 name="Rectangle 2">
            <a:extLst>
              <a:ext uri="{FF2B5EF4-FFF2-40B4-BE49-F238E27FC236}">
                <a16:creationId xmlns:a16="http://schemas.microsoft.com/office/drawing/2014/main" id="{358678C2-3D4F-294B-081B-9C188C2FB959}"/>
              </a:ext>
            </a:extLst>
          </p:cNvPr>
          <p:cNvSpPr>
            <a:spLocks noChangeArrowheads="1"/>
          </p:cNvSpPr>
          <p:nvPr userDrawn="1"/>
        </p:nvSpPr>
        <p:spPr bwMode="auto">
          <a:xfrm>
            <a:off x="419100" y="808038"/>
            <a:ext cx="6019800" cy="369887"/>
          </a:xfrm>
          <a:prstGeom prst="rect">
            <a:avLst/>
          </a:prstGeom>
          <a:noFill/>
          <a:ln>
            <a:noFill/>
          </a:ln>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defRPr/>
            </a:pPr>
            <a:r>
              <a:rPr lang="en-US" altLang="en-US" b="1" dirty="0">
                <a:latin typeface="Times New Roman" panose="02020603050405020304" pitchFamily="18" charset="0"/>
              </a:rPr>
              <a:t>BAJA SAE ROLL CAGE SELF-AUDIT</a:t>
            </a:r>
            <a:endParaRPr lang="en-US" altLang="en-US" dirty="0"/>
          </a:p>
        </p:txBody>
      </p:sp>
      <p:sp>
        <p:nvSpPr>
          <p:cNvPr id="4" name="Rectangle 2">
            <a:extLst>
              <a:ext uri="{FF2B5EF4-FFF2-40B4-BE49-F238E27FC236}">
                <a16:creationId xmlns:a16="http://schemas.microsoft.com/office/drawing/2014/main" id="{564E4D64-D323-15BF-C2E7-64B6C73BBD78}"/>
              </a:ext>
            </a:extLst>
          </p:cNvPr>
          <p:cNvSpPr>
            <a:spLocks noChangeArrowheads="1"/>
          </p:cNvSpPr>
          <p:nvPr userDrawn="1"/>
        </p:nvSpPr>
        <p:spPr bwMode="auto">
          <a:xfrm>
            <a:off x="382588" y="1641475"/>
            <a:ext cx="6100762" cy="1154113"/>
          </a:xfrm>
          <a:prstGeom prst="rect">
            <a:avLst/>
          </a:prstGeom>
          <a:noFill/>
          <a:ln>
            <a:noFill/>
          </a:ln>
          <a:effectLst/>
        </p:spPr>
        <p:txBody>
          <a:bodyPr lIns="0" tIns="0" rIns="0" bIns="0">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defRPr/>
            </a:pPr>
            <a:r>
              <a:rPr lang="en-US" altLang="en-US" sz="1100" b="1" dirty="0">
                <a:cs typeface="Times New Roman" panose="02020603050405020304" pitchFamily="18" charset="0"/>
              </a:rPr>
              <a:t>SCHOOL NAME</a:t>
            </a:r>
            <a:r>
              <a:rPr lang="en-US" altLang="en-US" sz="1100" dirty="0">
                <a:cs typeface="Times New Roman" panose="02020603050405020304" pitchFamily="18" charset="0"/>
              </a:rPr>
              <a:t> </a:t>
            </a:r>
            <a:r>
              <a:rPr lang="en-US" altLang="en-US" sz="1100" u="sng" dirty="0">
                <a:cs typeface="Times New Roman" panose="02020603050405020304" pitchFamily="18" charset="0"/>
              </a:rPr>
              <a:t>___________________                        ______</a:t>
            </a:r>
            <a:r>
              <a:rPr lang="en-US" altLang="en-US" sz="1100" b="1" dirty="0">
                <a:cs typeface="Times New Roman" panose="02020603050405020304" pitchFamily="18" charset="0"/>
              </a:rPr>
              <a:t>	TEAM NAME</a:t>
            </a:r>
            <a:r>
              <a:rPr lang="en-US" altLang="en-US" sz="1100" u="sng" dirty="0">
                <a:cs typeface="Times New Roman" panose="02020603050405020304" pitchFamily="18" charset="0"/>
              </a:rPr>
              <a:t>_______________________ </a:t>
            </a:r>
            <a:r>
              <a:rPr lang="en-US" altLang="en-US" sz="1100" b="1" u="sng" dirty="0">
                <a:cs typeface="Times New Roman" panose="02020603050405020304" pitchFamily="18" charset="0"/>
              </a:rPr>
              <a:t>  </a:t>
            </a:r>
            <a:r>
              <a:rPr lang="en-US" altLang="en-US" sz="1100" b="1" i="1" u="sng" dirty="0">
                <a:cs typeface="Times New Roman" panose="02020603050405020304" pitchFamily="18" charset="0"/>
              </a:rPr>
              <a:t>    </a:t>
            </a:r>
            <a:endParaRPr lang="en-US" altLang="en-US" sz="600" dirty="0"/>
          </a:p>
          <a:p>
            <a:pPr>
              <a:defRPr/>
            </a:pPr>
            <a:r>
              <a:rPr lang="en-US" altLang="en-US" sz="900" b="1" dirty="0">
                <a:cs typeface="Times New Roman" panose="02020603050405020304" pitchFamily="18" charset="0"/>
              </a:rPr>
              <a:t>		</a:t>
            </a:r>
            <a:endParaRPr lang="en-US" altLang="en-US" sz="600" dirty="0"/>
          </a:p>
          <a:p>
            <a:pPr algn="ctr">
              <a:defRPr/>
            </a:pPr>
            <a:r>
              <a:rPr lang="en-US" altLang="en-US" sz="1100" b="1" dirty="0">
                <a:cs typeface="Times New Roman" panose="02020603050405020304" pitchFamily="18" charset="0"/>
              </a:rPr>
              <a:t>Failure to fill out this sheet will result in a REJECTED submission without further explanation.</a:t>
            </a:r>
          </a:p>
          <a:p>
            <a:pPr algn="ctr">
              <a:defRPr/>
            </a:pPr>
            <a:endParaRPr lang="en-US" altLang="en-US" sz="1100" b="1" dirty="0">
              <a:cs typeface="Times New Roman" panose="02020603050405020304" pitchFamily="18" charset="0"/>
            </a:endParaRPr>
          </a:p>
          <a:p>
            <a:pPr marL="744538" indent="-744538">
              <a:defRPr/>
            </a:pPr>
            <a:r>
              <a:rPr lang="en-US" altLang="en-US" sz="1100" b="1" dirty="0">
                <a:solidFill>
                  <a:prstClr val="black"/>
                </a:solidFill>
                <a:cs typeface="Times New Roman" panose="02020603050405020304" pitchFamily="18" charset="0"/>
              </a:rPr>
              <a:t>Purpose:       </a:t>
            </a:r>
            <a:r>
              <a:rPr lang="en-US" altLang="en-US" sz="1100" dirty="0">
                <a:solidFill>
                  <a:prstClr val="black"/>
                </a:solidFill>
                <a:cs typeface="Times New Roman" panose="02020603050405020304" pitchFamily="18" charset="0"/>
              </a:rPr>
              <a:t>To streamline the approval process, teams are required to self-certify their submission meets requirements. If the reviewer finds an issue they may reply </a:t>
            </a:r>
            <a:r>
              <a:rPr lang="en-US" altLang="en-US" sz="1100" b="1" dirty="0">
                <a:solidFill>
                  <a:prstClr val="black"/>
                </a:solidFill>
                <a:cs typeface="Times New Roman" panose="02020603050405020304" pitchFamily="18" charset="0"/>
              </a:rPr>
              <a:t>only with the Item number </a:t>
            </a:r>
            <a:r>
              <a:rPr lang="en-US" altLang="en-US" sz="1100" dirty="0">
                <a:solidFill>
                  <a:prstClr val="black"/>
                </a:solidFill>
                <a:cs typeface="Times New Roman" panose="02020603050405020304" pitchFamily="18" charset="0"/>
              </a:rPr>
              <a:t>from this self-audit.</a:t>
            </a:r>
          </a:p>
        </p:txBody>
      </p:sp>
      <p:graphicFrame>
        <p:nvGraphicFramePr>
          <p:cNvPr id="5" name="Table 4">
            <a:extLst>
              <a:ext uri="{FF2B5EF4-FFF2-40B4-BE49-F238E27FC236}">
                <a16:creationId xmlns:a16="http://schemas.microsoft.com/office/drawing/2014/main" id="{F2B949EB-0742-5040-EBD6-AE41FAA3A565}"/>
              </a:ext>
            </a:extLst>
          </p:cNvPr>
          <p:cNvGraphicFramePr>
            <a:graphicFrameLocks noGrp="1"/>
          </p:cNvGraphicFramePr>
          <p:nvPr/>
        </p:nvGraphicFramePr>
        <p:xfrm>
          <a:off x="685800" y="3048000"/>
          <a:ext cx="5638800" cy="4029074"/>
        </p:xfrm>
        <a:graphic>
          <a:graphicData uri="http://schemas.openxmlformats.org/drawingml/2006/table">
            <a:tbl>
              <a:tblPr firstRow="1" bandRow="1">
                <a:tableStyleId>{7E9639D4-E3E2-4D34-9284-5A2195B3D0D7}</a:tableStyleId>
              </a:tblPr>
              <a:tblGrid>
                <a:gridCol w="609600">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tblGrid>
              <a:tr h="457272">
                <a:tc>
                  <a:txBody>
                    <a:bodyPr/>
                    <a:lstStyle/>
                    <a:p>
                      <a:pPr algn="ctr"/>
                      <a:r>
                        <a:rPr lang="en-US" sz="1200" dirty="0"/>
                        <a:t>Item #</a:t>
                      </a:r>
                    </a:p>
                  </a:txBody>
                  <a:tcPr marT="45727" marB="45727" anchor="ctr"/>
                </a:tc>
                <a:tc>
                  <a:txBody>
                    <a:bodyPr/>
                    <a:lstStyle/>
                    <a:p>
                      <a:r>
                        <a:rPr lang="en-US" sz="1200" dirty="0"/>
                        <a:t>Requirement</a:t>
                      </a:r>
                    </a:p>
                  </a:txBody>
                  <a:tcPr marT="45727" marB="45727" anchor="ctr"/>
                </a:tc>
                <a:tc>
                  <a:txBody>
                    <a:bodyPr/>
                    <a:lstStyle/>
                    <a:p>
                      <a:pPr algn="ctr"/>
                      <a:r>
                        <a:rPr lang="en-US" sz="1200" dirty="0"/>
                        <a:t>Team Initial</a:t>
                      </a:r>
                    </a:p>
                  </a:txBody>
                  <a:tcPr marT="45727" marB="45727" anchor="ctr"/>
                </a:tc>
                <a:extLst>
                  <a:ext uri="{0D108BD9-81ED-4DB2-BD59-A6C34878D82A}">
                    <a16:rowId xmlns:a16="http://schemas.microsoft.com/office/drawing/2014/main" val="10000"/>
                  </a:ext>
                </a:extLst>
              </a:tr>
              <a:tr h="457272">
                <a:tc>
                  <a:txBody>
                    <a:bodyPr/>
                    <a:lstStyle/>
                    <a:p>
                      <a:pPr algn="ctr"/>
                      <a:r>
                        <a:rPr lang="en-US" sz="1200" dirty="0"/>
                        <a:t>1</a:t>
                      </a:r>
                    </a:p>
                  </a:txBody>
                  <a:tcPr marT="45727" marB="45727" anchor="ctr">
                    <a:lnR w="12700" cap="flat" cmpd="sng" algn="ctr">
                      <a:solidFill>
                        <a:schemeClr val="tx1"/>
                      </a:solidFill>
                      <a:prstDash val="sysDot"/>
                      <a:round/>
                      <a:headEnd type="none" w="med" len="med"/>
                      <a:tailEnd type="none" w="med" len="med"/>
                    </a:lnR>
                  </a:tcPr>
                </a:tc>
                <a:tc>
                  <a:txBody>
                    <a:bodyPr/>
                    <a:lstStyle/>
                    <a:p>
                      <a:r>
                        <a:rPr lang="en-US" sz="1200" dirty="0"/>
                        <a:t>All sheets have been filled out professionally (legible documents ex)</a:t>
                      </a:r>
                    </a:p>
                  </a:txBody>
                  <a:tcPr marT="45727" marB="45727">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lang="en-US" sz="1200" dirty="0"/>
                    </a:p>
                  </a:txBody>
                  <a:tcPr marT="45727" marB="45727">
                    <a:lnL w="12700" cap="flat" cmpd="sng" algn="ctr">
                      <a:solidFill>
                        <a:schemeClr val="tx1"/>
                      </a:solidFill>
                      <a:prstDash val="sysDot"/>
                      <a:round/>
                      <a:headEnd type="none" w="med" len="med"/>
                      <a:tailEnd type="none" w="med" len="med"/>
                    </a:lnL>
                  </a:tcPr>
                </a:tc>
                <a:extLst>
                  <a:ext uri="{0D108BD9-81ED-4DB2-BD59-A6C34878D82A}">
                    <a16:rowId xmlns:a16="http://schemas.microsoft.com/office/drawing/2014/main" val="10001"/>
                  </a:ext>
                </a:extLst>
              </a:tr>
              <a:tr h="457272">
                <a:tc>
                  <a:txBody>
                    <a:bodyPr/>
                    <a:lstStyle/>
                    <a:p>
                      <a:pPr algn="ctr"/>
                      <a:r>
                        <a:rPr lang="en-US" sz="1200" dirty="0"/>
                        <a:t>2</a:t>
                      </a:r>
                    </a:p>
                  </a:txBody>
                  <a:tcPr marT="45727" marB="45727" anchor="ctr">
                    <a:lnR w="12700" cap="flat" cmpd="sng" algn="ctr">
                      <a:solidFill>
                        <a:schemeClr val="tx1"/>
                      </a:solidFill>
                      <a:prstDash val="sysDot"/>
                      <a:round/>
                      <a:headEnd type="none" w="med" len="med"/>
                      <a:tailEnd type="none" w="med" len="med"/>
                    </a:lnR>
                  </a:tcPr>
                </a:tc>
                <a:tc>
                  <a:txBody>
                    <a:bodyPr/>
                    <a:lstStyle/>
                    <a:p>
                      <a:r>
                        <a:rPr lang="en-US" sz="1200" dirty="0"/>
                        <a:t>Invoice/Packing list contains sufficient Primary Material to build a </a:t>
                      </a:r>
                      <a:r>
                        <a:rPr lang="en-US" sz="1200" b="1" dirty="0"/>
                        <a:t>full </a:t>
                      </a:r>
                      <a:r>
                        <a:rPr lang="en-US" sz="1200" b="0" dirty="0"/>
                        <a:t>roll cage (quote not accepted)</a:t>
                      </a:r>
                      <a:endParaRPr lang="en-US" sz="1200" dirty="0"/>
                    </a:p>
                  </a:txBody>
                  <a:tcPr marT="45727" marB="45727">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lang="en-US" sz="1200" dirty="0"/>
                    </a:p>
                  </a:txBody>
                  <a:tcPr marT="45727" marB="45727">
                    <a:lnL w="12700" cap="flat" cmpd="sng" algn="ctr">
                      <a:solidFill>
                        <a:schemeClr val="tx1"/>
                      </a:solidFill>
                      <a:prstDash val="sysDot"/>
                      <a:round/>
                      <a:headEnd type="none" w="med" len="med"/>
                      <a:tailEnd type="none" w="med" len="med"/>
                    </a:lnL>
                  </a:tcPr>
                </a:tc>
                <a:extLst>
                  <a:ext uri="{0D108BD9-81ED-4DB2-BD59-A6C34878D82A}">
                    <a16:rowId xmlns:a16="http://schemas.microsoft.com/office/drawing/2014/main" val="10002"/>
                  </a:ext>
                </a:extLst>
              </a:tr>
              <a:tr h="370898">
                <a:tc>
                  <a:txBody>
                    <a:bodyPr/>
                    <a:lstStyle/>
                    <a:p>
                      <a:pPr algn="ctr"/>
                      <a:r>
                        <a:rPr lang="en-US" sz="1200" dirty="0"/>
                        <a:t>3</a:t>
                      </a:r>
                    </a:p>
                  </a:txBody>
                  <a:tcPr marT="45727" marB="45727" anchor="ctr">
                    <a:lnR w="12700" cap="flat" cmpd="sng" algn="ctr">
                      <a:solidFill>
                        <a:schemeClr val="tx1"/>
                      </a:solidFill>
                      <a:prstDash val="sysDot"/>
                      <a:round/>
                      <a:headEnd type="none" w="med" len="med"/>
                      <a:tailEnd type="none" w="med" len="med"/>
                    </a:lnR>
                  </a:tcPr>
                </a:tc>
                <a:tc>
                  <a:txBody>
                    <a:bodyPr/>
                    <a:lstStyle/>
                    <a:p>
                      <a:r>
                        <a:rPr lang="en-US" sz="1200" dirty="0"/>
                        <a:t>All pages of each Primary Material cert are included</a:t>
                      </a:r>
                    </a:p>
                  </a:txBody>
                  <a:tcPr marT="45727" marB="45727">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lang="en-US" sz="1200" dirty="0"/>
                    </a:p>
                  </a:txBody>
                  <a:tcPr marT="45727" marB="45727">
                    <a:lnL w="12700" cap="flat" cmpd="sng" algn="ctr">
                      <a:solidFill>
                        <a:schemeClr val="tx1"/>
                      </a:solidFill>
                      <a:prstDash val="sysDot"/>
                      <a:round/>
                      <a:headEnd type="none" w="med" len="med"/>
                      <a:tailEnd type="none" w="med" len="med"/>
                    </a:lnL>
                  </a:tcPr>
                </a:tc>
                <a:extLst>
                  <a:ext uri="{0D108BD9-81ED-4DB2-BD59-A6C34878D82A}">
                    <a16:rowId xmlns:a16="http://schemas.microsoft.com/office/drawing/2014/main" val="10003"/>
                  </a:ext>
                </a:extLst>
              </a:tr>
              <a:tr h="457272">
                <a:tc>
                  <a:txBody>
                    <a:bodyPr/>
                    <a:lstStyle/>
                    <a:p>
                      <a:pPr algn="ctr"/>
                      <a:r>
                        <a:rPr lang="en-US" sz="1200" dirty="0"/>
                        <a:t>4</a:t>
                      </a:r>
                    </a:p>
                  </a:txBody>
                  <a:tcPr marT="45727" marB="45727" anchor="ctr">
                    <a:lnR w="12700" cap="flat" cmpd="sng" algn="ctr">
                      <a:solidFill>
                        <a:schemeClr val="tx1"/>
                      </a:solidFill>
                      <a:prstDash val="sysDot"/>
                      <a:round/>
                      <a:headEnd type="none" w="med" len="med"/>
                      <a:tailEnd type="none" w="med" len="med"/>
                    </a:lnR>
                  </a:tcPr>
                </a:tc>
                <a:tc>
                  <a:txBody>
                    <a:bodyPr/>
                    <a:lstStyle/>
                    <a:p>
                      <a:r>
                        <a:rPr lang="en-US" sz="1200" dirty="0"/>
                        <a:t>All relevant values have been highlighted on invoice, material certification and calculations</a:t>
                      </a:r>
                    </a:p>
                  </a:txBody>
                  <a:tcPr marT="45727" marB="45727">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lang="en-US" sz="1200" dirty="0"/>
                    </a:p>
                  </a:txBody>
                  <a:tcPr marT="45727" marB="45727">
                    <a:lnL w="12700" cap="flat" cmpd="sng" algn="ctr">
                      <a:solidFill>
                        <a:schemeClr val="tx1"/>
                      </a:solidFill>
                      <a:prstDash val="sysDot"/>
                      <a:round/>
                      <a:headEnd type="none" w="med" len="med"/>
                      <a:tailEnd type="none" w="med" len="med"/>
                    </a:lnL>
                  </a:tcPr>
                </a:tc>
                <a:extLst>
                  <a:ext uri="{0D108BD9-81ED-4DB2-BD59-A6C34878D82A}">
                    <a16:rowId xmlns:a16="http://schemas.microsoft.com/office/drawing/2014/main" val="10004"/>
                  </a:ext>
                </a:extLst>
              </a:tr>
              <a:tr h="457272">
                <a:tc>
                  <a:txBody>
                    <a:bodyPr/>
                    <a:lstStyle/>
                    <a:p>
                      <a:pPr algn="ctr"/>
                      <a:r>
                        <a:rPr lang="en-US" sz="1200" dirty="0"/>
                        <a:t>5</a:t>
                      </a:r>
                    </a:p>
                  </a:txBody>
                  <a:tcPr marT="45727" marB="45727" anchor="ctr">
                    <a:lnR w="12700" cap="flat" cmpd="sng" algn="ctr">
                      <a:solidFill>
                        <a:schemeClr val="tx1"/>
                      </a:solidFill>
                      <a:prstDash val="sysDot"/>
                      <a:round/>
                      <a:headEnd type="none" w="med" len="med"/>
                      <a:tailEnd type="none" w="med" len="med"/>
                    </a:lnR>
                  </a:tcPr>
                </a:tc>
                <a:tc>
                  <a:txBody>
                    <a:bodyPr/>
                    <a:lstStyle/>
                    <a:p>
                      <a:r>
                        <a:rPr lang="en-US" sz="1200" dirty="0"/>
                        <a:t>Values are consistent throughout document (ex material strength on reference, cert and calculations match)</a:t>
                      </a:r>
                    </a:p>
                  </a:txBody>
                  <a:tcPr marT="45727" marB="45727">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lang="en-US" sz="1200" dirty="0"/>
                    </a:p>
                  </a:txBody>
                  <a:tcPr marT="45727" marB="45727">
                    <a:lnL w="12700" cap="flat" cmpd="sng" algn="ctr">
                      <a:solidFill>
                        <a:schemeClr val="tx1"/>
                      </a:solidFill>
                      <a:prstDash val="sysDot"/>
                      <a:round/>
                      <a:headEnd type="none" w="med" len="med"/>
                      <a:tailEnd type="none" w="med" len="med"/>
                    </a:lnL>
                  </a:tcPr>
                </a:tc>
                <a:extLst>
                  <a:ext uri="{0D108BD9-81ED-4DB2-BD59-A6C34878D82A}">
                    <a16:rowId xmlns:a16="http://schemas.microsoft.com/office/drawing/2014/main" val="10005"/>
                  </a:ext>
                </a:extLst>
              </a:tr>
              <a:tr h="457272">
                <a:tc>
                  <a:txBody>
                    <a:bodyPr/>
                    <a:lstStyle/>
                    <a:p>
                      <a:pPr algn="ctr"/>
                      <a:r>
                        <a:rPr lang="en-US" sz="1200" dirty="0"/>
                        <a:t>6</a:t>
                      </a:r>
                    </a:p>
                  </a:txBody>
                  <a:tcPr marT="45727" marB="45727" anchor="ctr">
                    <a:lnR w="12700" cap="flat" cmpd="sng" algn="ctr">
                      <a:solidFill>
                        <a:schemeClr val="tx1"/>
                      </a:solidFill>
                      <a:prstDash val="sysDot"/>
                      <a:round/>
                      <a:headEnd type="none" w="med" len="med"/>
                      <a:tailEnd type="none" w="med" len="med"/>
                    </a:lnR>
                  </a:tcPr>
                </a:tc>
                <a:tc>
                  <a:txBody>
                    <a:bodyPr/>
                    <a:lstStyle/>
                    <a:p>
                      <a:r>
                        <a:rPr lang="en-US" sz="1200" dirty="0"/>
                        <a:t>Material certifications are dated within 6 years of Jan 1 of the competition year.</a:t>
                      </a:r>
                    </a:p>
                  </a:txBody>
                  <a:tcPr marT="45727" marB="45727">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lang="en-US" sz="1200" dirty="0"/>
                    </a:p>
                  </a:txBody>
                  <a:tcPr marT="45727" marB="45727">
                    <a:lnL w="12700" cap="flat" cmpd="sng" algn="ctr">
                      <a:solidFill>
                        <a:schemeClr val="tx1"/>
                      </a:solidFill>
                      <a:prstDash val="sysDot"/>
                      <a:round/>
                      <a:headEnd type="none" w="med" len="med"/>
                      <a:tailEnd type="none" w="med" len="med"/>
                    </a:lnL>
                  </a:tcPr>
                </a:tc>
                <a:extLst>
                  <a:ext uri="{0D108BD9-81ED-4DB2-BD59-A6C34878D82A}">
                    <a16:rowId xmlns:a16="http://schemas.microsoft.com/office/drawing/2014/main" val="10006"/>
                  </a:ext>
                </a:extLst>
              </a:tr>
              <a:tr h="457272">
                <a:tc>
                  <a:txBody>
                    <a:bodyPr/>
                    <a:lstStyle/>
                    <a:p>
                      <a:pPr algn="ctr"/>
                      <a:r>
                        <a:rPr lang="en-US" sz="1200" dirty="0"/>
                        <a:t>7</a:t>
                      </a:r>
                    </a:p>
                  </a:txBody>
                  <a:tcPr marT="45727" marB="45727" anchor="ctr">
                    <a:lnR w="12700" cap="flat" cmpd="sng" algn="ctr">
                      <a:solidFill>
                        <a:schemeClr val="tx1"/>
                      </a:solidFill>
                      <a:prstDash val="sysDot"/>
                      <a:round/>
                      <a:headEnd type="none" w="med" len="med"/>
                      <a:tailEnd type="none" w="med" len="med"/>
                    </a:lnR>
                  </a:tcPr>
                </a:tc>
                <a:tc>
                  <a:txBody>
                    <a:bodyPr/>
                    <a:lstStyle/>
                    <a:p>
                      <a:r>
                        <a:rPr lang="en-US" sz="1200" dirty="0"/>
                        <a:t>Material yield strength used is </a:t>
                      </a:r>
                      <a:r>
                        <a:rPr lang="en-US" sz="1200" b="1" dirty="0"/>
                        <a:t>minimum</a:t>
                      </a:r>
                      <a:r>
                        <a:rPr lang="en-US" sz="1200" b="0" dirty="0"/>
                        <a:t> for material type (supplying source material recommended)</a:t>
                      </a:r>
                      <a:endParaRPr lang="en-US" sz="1200" dirty="0"/>
                    </a:p>
                  </a:txBody>
                  <a:tcPr marT="45727" marB="45727">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lang="en-US" sz="1200" dirty="0"/>
                    </a:p>
                  </a:txBody>
                  <a:tcPr marT="45727" marB="45727">
                    <a:lnL w="12700" cap="flat" cmpd="sng" algn="ctr">
                      <a:solidFill>
                        <a:schemeClr val="tx1"/>
                      </a:solidFill>
                      <a:prstDash val="sysDot"/>
                      <a:round/>
                      <a:headEnd type="none" w="med" len="med"/>
                      <a:tailEnd type="none" w="med" len="med"/>
                    </a:lnL>
                  </a:tcPr>
                </a:tc>
                <a:extLst>
                  <a:ext uri="{0D108BD9-81ED-4DB2-BD59-A6C34878D82A}">
                    <a16:rowId xmlns:a16="http://schemas.microsoft.com/office/drawing/2014/main" val="10007"/>
                  </a:ext>
                </a:extLst>
              </a:tr>
              <a:tr h="457272">
                <a:tc>
                  <a:txBody>
                    <a:bodyPr/>
                    <a:lstStyle/>
                    <a:p>
                      <a:pPr algn="ctr"/>
                      <a:r>
                        <a:rPr lang="en-US" sz="1200" dirty="0"/>
                        <a:t>8</a:t>
                      </a:r>
                    </a:p>
                  </a:txBody>
                  <a:tcPr marT="45727" marB="45727" anchor="ctr">
                    <a:lnR w="12700" cap="flat" cmpd="sng" algn="ctr">
                      <a:solidFill>
                        <a:schemeClr val="tx1"/>
                      </a:solidFill>
                      <a:prstDash val="sysDot"/>
                      <a:round/>
                      <a:headEnd type="none" w="med" len="med"/>
                      <a:tailEnd type="none" w="med" len="med"/>
                    </a:lnR>
                  </a:tcPr>
                </a:tc>
                <a:tc>
                  <a:txBody>
                    <a:bodyPr/>
                    <a:lstStyle/>
                    <a:p>
                      <a:r>
                        <a:rPr lang="en-US" sz="1200" dirty="0"/>
                        <a:t>Roll Cage drawing includes all required members with named points labeled</a:t>
                      </a:r>
                    </a:p>
                  </a:txBody>
                  <a:tcPr marT="45727" marB="45727">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lang="en-US" sz="1200" dirty="0"/>
                    </a:p>
                  </a:txBody>
                  <a:tcPr marT="45727" marB="45727">
                    <a:lnL w="12700" cap="flat" cmpd="sng" algn="ctr">
                      <a:solidFill>
                        <a:schemeClr val="tx1"/>
                      </a:solidFill>
                      <a:prstDash val="sysDot"/>
                      <a:round/>
                      <a:headEnd type="none" w="med" len="med"/>
                      <a:tailEnd type="none" w="med" len="med"/>
                    </a:ln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36762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echnical Sheet">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642DC91-E452-8C03-2BEF-1842EB3CF312}"/>
              </a:ext>
            </a:extLst>
          </p:cNvPr>
          <p:cNvSpPr>
            <a:spLocks noChangeArrowheads="1"/>
          </p:cNvSpPr>
          <p:nvPr userDrawn="1"/>
        </p:nvSpPr>
        <p:spPr bwMode="auto">
          <a:xfrm>
            <a:off x="361950" y="1539875"/>
            <a:ext cx="6100763" cy="5648325"/>
          </a:xfrm>
          <a:prstGeom prst="rect">
            <a:avLst/>
          </a:prstGeom>
          <a:noFill/>
          <a:ln>
            <a:noFill/>
          </a:ln>
          <a:effectLst/>
        </p:spPr>
        <p:txBody>
          <a:bodyPr lIns="0" tIns="0" rIns="0" bIns="0">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defRPr/>
            </a:pPr>
            <a:r>
              <a:rPr lang="en-US" altLang="en-US" sz="1100" b="1" dirty="0">
                <a:cs typeface="Times New Roman" panose="02020603050405020304" pitchFamily="18" charset="0"/>
              </a:rPr>
              <a:t>SCHOOL NAME</a:t>
            </a:r>
            <a:r>
              <a:rPr lang="en-US" altLang="en-US" sz="1100" dirty="0">
                <a:cs typeface="Times New Roman" panose="02020603050405020304" pitchFamily="18" charset="0"/>
              </a:rPr>
              <a:t> </a:t>
            </a:r>
            <a:r>
              <a:rPr lang="en-US" altLang="en-US" sz="1100" u="sng" dirty="0">
                <a:cs typeface="Times New Roman" panose="02020603050405020304" pitchFamily="18" charset="0"/>
              </a:rPr>
              <a:t>___________________                        ______</a:t>
            </a:r>
            <a:r>
              <a:rPr lang="en-US" altLang="en-US" sz="1100" b="1" dirty="0">
                <a:cs typeface="Times New Roman" panose="02020603050405020304" pitchFamily="18" charset="0"/>
              </a:rPr>
              <a:t>	TEAM NAME</a:t>
            </a:r>
            <a:r>
              <a:rPr lang="en-US" altLang="en-US" sz="1100" u="sng" dirty="0">
                <a:cs typeface="Times New Roman" panose="02020603050405020304" pitchFamily="18" charset="0"/>
              </a:rPr>
              <a:t>________________________ </a:t>
            </a:r>
            <a:r>
              <a:rPr lang="en-US" altLang="en-US" sz="1100" b="1" u="sng" dirty="0">
                <a:cs typeface="Times New Roman" panose="02020603050405020304" pitchFamily="18" charset="0"/>
              </a:rPr>
              <a:t>  </a:t>
            </a:r>
            <a:r>
              <a:rPr lang="en-US" altLang="en-US" sz="1100" b="1" i="1" u="sng" dirty="0">
                <a:cs typeface="Times New Roman" panose="02020603050405020304" pitchFamily="18" charset="0"/>
              </a:rPr>
              <a:t>    </a:t>
            </a:r>
            <a:endParaRPr lang="en-US" altLang="en-US" sz="600" dirty="0"/>
          </a:p>
          <a:p>
            <a:pPr>
              <a:defRPr/>
            </a:pPr>
            <a:r>
              <a:rPr lang="en-US" altLang="en-US" sz="900" b="1" dirty="0">
                <a:cs typeface="Times New Roman" panose="02020603050405020304" pitchFamily="18" charset="0"/>
              </a:rPr>
              <a:t>		</a:t>
            </a:r>
            <a:endParaRPr lang="en-US" altLang="en-US" sz="600" dirty="0"/>
          </a:p>
          <a:p>
            <a:pPr>
              <a:lnSpc>
                <a:spcPct val="200000"/>
              </a:lnSpc>
              <a:buFontTx/>
              <a:buAutoNum type="arabicPeriod"/>
              <a:defRPr/>
            </a:pPr>
            <a:r>
              <a:rPr lang="en-US" altLang="en-US" sz="1100" dirty="0">
                <a:cs typeface="Times New Roman" panose="02020603050405020304" pitchFamily="18" charset="0"/>
              </a:rPr>
              <a:t>Primary Material Type (i.e.: 4130): </a:t>
            </a:r>
            <a:r>
              <a:rPr lang="en-US" altLang="en-US" sz="1100" i="1" u="sng" dirty="0">
                <a:cs typeface="Times New Roman" panose="02020603050405020304" pitchFamily="18" charset="0"/>
              </a:rPr>
              <a:t>_                              </a:t>
            </a:r>
            <a:r>
              <a:rPr lang="en-US" altLang="en-US" sz="1100" dirty="0">
                <a:cs typeface="Times New Roman" panose="02020603050405020304" pitchFamily="18" charset="0"/>
              </a:rPr>
              <a:t>    OD: </a:t>
            </a:r>
            <a:r>
              <a:rPr lang="en-US" altLang="en-US" sz="1100" i="1" u="sng" dirty="0">
                <a:cs typeface="Times New Roman" panose="02020603050405020304" pitchFamily="18" charset="0"/>
              </a:rPr>
              <a:t>_                       _</a:t>
            </a:r>
            <a:r>
              <a:rPr lang="en-US" altLang="en-US" sz="1100" dirty="0">
                <a:cs typeface="Times New Roman" panose="02020603050405020304" pitchFamily="18" charset="0"/>
              </a:rPr>
              <a:t>   Thickness: </a:t>
            </a:r>
            <a:r>
              <a:rPr lang="en-US" altLang="en-US" sz="1100" i="1" u="sng" dirty="0">
                <a:cs typeface="Times New Roman" panose="02020603050405020304" pitchFamily="18" charset="0"/>
              </a:rPr>
              <a:t>_                       _</a:t>
            </a:r>
          </a:p>
          <a:p>
            <a:pPr lvl="1">
              <a:lnSpc>
                <a:spcPct val="200000"/>
              </a:lnSpc>
              <a:buFont typeface="+mj-lt"/>
              <a:buAutoNum type="alphaLcParenR"/>
              <a:defRPr/>
            </a:pPr>
            <a:r>
              <a:rPr lang="en-US" altLang="en-US" sz="1100" dirty="0">
                <a:cs typeface="Times New Roman" panose="02020603050405020304" pitchFamily="18" charset="0"/>
              </a:rPr>
              <a:t>Material Certifications found on Pages ____ to ____</a:t>
            </a:r>
          </a:p>
          <a:p>
            <a:pPr lvl="2">
              <a:lnSpc>
                <a:spcPct val="200000"/>
              </a:lnSpc>
              <a:buFont typeface="Arial" panose="020B0604020202020204" pitchFamily="34" charset="0"/>
              <a:buChar char="•"/>
              <a:defRPr/>
            </a:pPr>
            <a:r>
              <a:rPr lang="en-US" altLang="en-US" sz="1100" dirty="0">
                <a:cs typeface="Times New Roman" panose="02020603050405020304" pitchFamily="18" charset="0"/>
              </a:rPr>
              <a:t>Material Certification Date: _______________</a:t>
            </a:r>
          </a:p>
          <a:p>
            <a:pPr lvl="2">
              <a:buFont typeface="Arial" panose="020B0604020202020204" pitchFamily="34" charset="0"/>
              <a:buChar char="•"/>
              <a:defRPr/>
            </a:pPr>
            <a:r>
              <a:rPr lang="en-US" altLang="en-US" sz="1100" dirty="0">
                <a:cs typeface="Times New Roman" panose="02020603050405020304" pitchFamily="18" charset="0"/>
              </a:rPr>
              <a:t>Listed Material Minimum Yield Strength (</a:t>
            </a:r>
            <a:r>
              <a:rPr lang="en-US" altLang="en-US" sz="1100" b="1" dirty="0">
                <a:cs typeface="Times New Roman" panose="02020603050405020304" pitchFamily="18" charset="0"/>
              </a:rPr>
              <a:t>NOT</a:t>
            </a:r>
            <a:r>
              <a:rPr lang="en-US" altLang="en-US" sz="1100" dirty="0">
                <a:cs typeface="Times New Roman" panose="02020603050405020304" pitchFamily="18" charset="0"/>
              </a:rPr>
              <a:t> as tested): _________________</a:t>
            </a:r>
            <a:br>
              <a:rPr lang="en-US" altLang="en-US" sz="1100" dirty="0">
                <a:cs typeface="Times New Roman" panose="02020603050405020304" pitchFamily="18" charset="0"/>
              </a:rPr>
            </a:br>
            <a:r>
              <a:rPr lang="en-US" altLang="en-US" sz="1050" dirty="0">
                <a:solidFill>
                  <a:srgbClr val="0070C0"/>
                </a:solidFill>
                <a:cs typeface="Times New Roman" panose="02020603050405020304" pitchFamily="18" charset="0"/>
              </a:rPr>
              <a:t>(If the certification does not list a material minimum, provide alternate reference material)</a:t>
            </a:r>
          </a:p>
          <a:p>
            <a:pPr lvl="1">
              <a:lnSpc>
                <a:spcPct val="200000"/>
              </a:lnSpc>
              <a:buFont typeface="+mj-lt"/>
              <a:buAutoNum type="alphaLcParenR"/>
              <a:defRPr/>
            </a:pPr>
            <a:r>
              <a:rPr lang="en-US" altLang="en-US" sz="1100" dirty="0">
                <a:cs typeface="Times New Roman" panose="02020603050405020304" pitchFamily="18" charset="0"/>
              </a:rPr>
              <a:t>Invoice found on Pages ____ to _____</a:t>
            </a:r>
          </a:p>
          <a:p>
            <a:pPr lvl="2">
              <a:lnSpc>
                <a:spcPct val="200000"/>
              </a:lnSpc>
              <a:buFont typeface="Arial" panose="020B0604020202020204" pitchFamily="34" charset="0"/>
              <a:buChar char="•"/>
              <a:defRPr/>
            </a:pPr>
            <a:r>
              <a:rPr lang="en-US" altLang="en-US" sz="1100" dirty="0">
                <a:cs typeface="Times New Roman" panose="02020603050405020304" pitchFamily="18" charset="0"/>
              </a:rPr>
              <a:t>Invoice Date: ___________________</a:t>
            </a:r>
          </a:p>
          <a:p>
            <a:pPr lvl="2">
              <a:lnSpc>
                <a:spcPct val="200000"/>
              </a:lnSpc>
              <a:buFont typeface="Arial" panose="020B0604020202020204" pitchFamily="34" charset="0"/>
              <a:buChar char="•"/>
              <a:defRPr/>
            </a:pPr>
            <a:r>
              <a:rPr lang="en-US" altLang="en-US" sz="1100" dirty="0">
                <a:cs typeface="Times New Roman" panose="02020603050405020304" pitchFamily="18" charset="0"/>
              </a:rPr>
              <a:t>Quantity purchased (feet): ______________</a:t>
            </a:r>
          </a:p>
          <a:p>
            <a:pPr>
              <a:lnSpc>
                <a:spcPct val="150000"/>
              </a:lnSpc>
              <a:buFontTx/>
              <a:buAutoNum type="arabicPeriod"/>
              <a:tabLst>
                <a:tab pos="114300" algn="l"/>
              </a:tabLst>
              <a:defRPr/>
            </a:pPr>
            <a:r>
              <a:rPr lang="en-US" altLang="en-US" sz="1100" dirty="0">
                <a:cs typeface="Times New Roman" panose="02020603050405020304" pitchFamily="18" charset="0"/>
              </a:rPr>
              <a:t>	Welders: </a:t>
            </a:r>
            <a:r>
              <a:rPr lang="en-US" altLang="en-US" sz="1100" i="1" u="sng" dirty="0">
                <a:cs typeface="Times New Roman" panose="02020603050405020304" pitchFamily="18" charset="0"/>
              </a:rPr>
              <a:t>_                                                                    _</a:t>
            </a:r>
            <a:r>
              <a:rPr lang="en-US" altLang="en-US" sz="1100" dirty="0">
                <a:cs typeface="Times New Roman" panose="02020603050405020304" pitchFamily="18" charset="0"/>
              </a:rPr>
              <a:t>	Welding Method used: </a:t>
            </a:r>
            <a:r>
              <a:rPr lang="en-US" altLang="en-US" sz="1100" i="1" u="sng" dirty="0">
                <a:cs typeface="Times New Roman" panose="02020603050405020304" pitchFamily="18" charset="0"/>
              </a:rPr>
              <a:t>_                       _</a:t>
            </a:r>
            <a:br>
              <a:rPr lang="en-US" altLang="en-US" sz="1100" i="1" u="sng" dirty="0">
                <a:cs typeface="Times New Roman" panose="02020603050405020304" pitchFamily="18" charset="0"/>
              </a:rPr>
            </a:br>
            <a:br>
              <a:rPr lang="en-US" altLang="en-US" sz="600" dirty="0"/>
            </a:br>
            <a:r>
              <a:rPr lang="en-US" altLang="en-US" sz="600" dirty="0"/>
              <a:t>	</a:t>
            </a:r>
            <a:r>
              <a:rPr lang="en-US" altLang="en-US" sz="1100" dirty="0">
                <a:cs typeface="Times New Roman" panose="02020603050405020304" pitchFamily="18" charset="0"/>
              </a:rPr>
              <a:t>Type of Filler Material: </a:t>
            </a:r>
            <a:r>
              <a:rPr lang="en-US" altLang="en-US" sz="1100" i="1" u="sng" dirty="0">
                <a:cs typeface="Times New Roman" panose="02020603050405020304" pitchFamily="18" charset="0"/>
              </a:rPr>
              <a:t>_                                           _</a:t>
            </a:r>
            <a:r>
              <a:rPr lang="en-US" altLang="en-US" sz="1100" dirty="0">
                <a:cs typeface="Times New Roman" panose="02020603050405020304" pitchFamily="18" charset="0"/>
              </a:rPr>
              <a:t> 	Shielding Gas Used: </a:t>
            </a:r>
            <a:r>
              <a:rPr lang="en-US" altLang="en-US" sz="1100" i="1" u="sng" dirty="0">
                <a:cs typeface="Times New Roman" panose="02020603050405020304" pitchFamily="18" charset="0"/>
              </a:rPr>
              <a:t>_                             _   </a:t>
            </a:r>
            <a:endParaRPr lang="en-US" altLang="en-US" sz="1100" dirty="0">
              <a:cs typeface="Times New Roman" panose="02020603050405020304" pitchFamily="18" charset="0"/>
            </a:endParaRPr>
          </a:p>
          <a:p>
            <a:pPr>
              <a:buFontTx/>
              <a:buAutoNum type="arabicPeriod"/>
              <a:defRPr/>
            </a:pPr>
            <a:endParaRPr lang="en-US" altLang="en-US" sz="1100" dirty="0">
              <a:cs typeface="Times New Roman" panose="02020603050405020304" pitchFamily="18" charset="0"/>
            </a:endParaRPr>
          </a:p>
          <a:p>
            <a:pPr>
              <a:buFontTx/>
              <a:buAutoNum type="arabicPeriod"/>
              <a:defRPr/>
            </a:pPr>
            <a:r>
              <a:rPr lang="en-US" altLang="en-US" sz="1100" dirty="0">
                <a:cs typeface="Times New Roman" panose="02020603050405020304" pitchFamily="18" charset="0"/>
              </a:rPr>
              <a:t>All welds and/or other attachment methods must be checked for integrity.  Faculty advisor and team captain are required to do destructive testing on sample joints that represent the integrity of similar welds on their frame. Testing and inspection must occur before roll cage fabrication is started. </a:t>
            </a:r>
          </a:p>
          <a:p>
            <a:pPr>
              <a:defRPr/>
            </a:pPr>
            <a:endParaRPr lang="en-US" altLang="en-US" sz="1100" dirty="0"/>
          </a:p>
          <a:p>
            <a:pPr algn="ctr">
              <a:defRPr/>
            </a:pPr>
            <a:r>
              <a:rPr lang="en-US" altLang="en-US" sz="1100" dirty="0">
                <a:cs typeface="Times New Roman" panose="02020603050405020304" pitchFamily="18" charset="0"/>
              </a:rPr>
              <a:t>Date of inspection: </a:t>
            </a:r>
            <a:r>
              <a:rPr lang="en-US" altLang="en-US" sz="1100" i="1" u="sng" dirty="0">
                <a:cs typeface="Times New Roman" panose="02020603050405020304" pitchFamily="18" charset="0"/>
              </a:rPr>
              <a:t>_                                                 _</a:t>
            </a:r>
          </a:p>
          <a:p>
            <a:pPr algn="ctr">
              <a:defRPr/>
            </a:pPr>
            <a:endParaRPr lang="en-US" altLang="en-US" sz="600" dirty="0"/>
          </a:p>
          <a:p>
            <a:pPr>
              <a:defRPr/>
            </a:pPr>
            <a:r>
              <a:rPr lang="en-US" altLang="en-US" sz="1100" b="1" dirty="0">
                <a:cs typeface="Times New Roman" panose="02020603050405020304" pitchFamily="18" charset="0"/>
              </a:rPr>
              <a:t>NOTE: It is extremely important that such an inspection be made to ensure the welds have good penetration and joints are completely welded.</a:t>
            </a:r>
          </a:p>
          <a:p>
            <a:pPr>
              <a:defRPr/>
            </a:pPr>
            <a:endParaRPr lang="en-US" altLang="en-US" sz="600" dirty="0"/>
          </a:p>
          <a:p>
            <a:pPr algn="ctr">
              <a:defRPr/>
            </a:pPr>
            <a:r>
              <a:rPr lang="en-US" altLang="en-US" sz="1100" b="1" dirty="0">
                <a:cs typeface="Times New Roman" panose="02020603050405020304" pitchFamily="18" charset="0"/>
              </a:rPr>
              <a:t>WE HAVE EXAMINED THE ABOVE INFORMATION AND TO THE BEST OF OUR </a:t>
            </a:r>
            <a:br>
              <a:rPr lang="en-US" altLang="en-US" sz="1100" b="1" dirty="0">
                <a:cs typeface="Times New Roman" panose="02020603050405020304" pitchFamily="18" charset="0"/>
              </a:rPr>
            </a:br>
            <a:r>
              <a:rPr lang="en-US" altLang="en-US" sz="1100" b="1" dirty="0">
                <a:cs typeface="Times New Roman" panose="02020603050405020304" pitchFamily="18" charset="0"/>
              </a:rPr>
              <a:t>KNOWLEDGE DEEM IT TO BE ACCURATE.</a:t>
            </a:r>
            <a:endParaRPr lang="en-US" altLang="en-US" sz="600" dirty="0"/>
          </a:p>
          <a:p>
            <a:pPr>
              <a:defRPr/>
            </a:pPr>
            <a:endParaRPr lang="en-US" altLang="en-US" dirty="0"/>
          </a:p>
        </p:txBody>
      </p:sp>
      <p:sp>
        <p:nvSpPr>
          <p:cNvPr id="3" name="Text Box 35">
            <a:extLst>
              <a:ext uri="{FF2B5EF4-FFF2-40B4-BE49-F238E27FC236}">
                <a16:creationId xmlns:a16="http://schemas.microsoft.com/office/drawing/2014/main" id="{0273C3AF-8ECC-BD93-110D-E70B8DF6D1BB}"/>
              </a:ext>
            </a:extLst>
          </p:cNvPr>
          <p:cNvSpPr txBox="1">
            <a:spLocks noChangeArrowheads="1"/>
          </p:cNvSpPr>
          <p:nvPr userDrawn="1"/>
        </p:nvSpPr>
        <p:spPr bwMode="auto">
          <a:xfrm>
            <a:off x="377825" y="6707188"/>
            <a:ext cx="6067425" cy="1619250"/>
          </a:xfrm>
          <a:prstGeom prst="rect">
            <a:avLst/>
          </a:prstGeom>
          <a:solidFill>
            <a:srgbClr val="FFFFFF"/>
          </a:solidFill>
          <a:ln w="9525">
            <a:solidFill>
              <a:srgbClr val="000000"/>
            </a:solidFill>
            <a:miter lim="800000"/>
            <a:headEnd/>
            <a:tailEnd/>
          </a:ln>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defRPr/>
            </a:pPr>
            <a:endParaRPr lang="en-US" altLang="en-US" sz="1000" dirty="0">
              <a:cs typeface="Times New Roman" panose="02020603050405020304" pitchFamily="18" charset="0"/>
            </a:endParaRPr>
          </a:p>
          <a:p>
            <a:pPr>
              <a:defRPr/>
            </a:pPr>
            <a:endParaRPr lang="en-US" altLang="en-US" sz="1000" dirty="0">
              <a:cs typeface="Times New Roman" panose="02020603050405020304" pitchFamily="18" charset="0"/>
            </a:endParaRPr>
          </a:p>
          <a:p>
            <a:pPr algn="ctr">
              <a:defRPr/>
            </a:pPr>
            <a:r>
              <a:rPr lang="en-US" altLang="en-US" sz="1000" dirty="0">
                <a:cs typeface="Times New Roman" panose="02020603050405020304" pitchFamily="18" charset="0"/>
              </a:rPr>
              <a:t>TEAM CAPTAIN:  </a:t>
            </a:r>
            <a:r>
              <a:rPr lang="en-US" altLang="en-US" sz="1000" i="1" u="sng" dirty="0">
                <a:cs typeface="Times New Roman" panose="02020603050405020304" pitchFamily="18" charset="0"/>
              </a:rPr>
              <a:t>­­­­                                                                                      </a:t>
            </a:r>
            <a:r>
              <a:rPr lang="en-US" altLang="en-US" sz="1000" dirty="0">
                <a:cs typeface="Times New Roman" panose="02020603050405020304" pitchFamily="18" charset="0"/>
              </a:rPr>
              <a:t>	</a:t>
            </a:r>
            <a:r>
              <a:rPr lang="en-US" altLang="en-US" sz="1000" i="1" u="sng" dirty="0">
                <a:cs typeface="Times New Roman" panose="02020603050405020304" pitchFamily="18" charset="0"/>
              </a:rPr>
              <a:t>_                                  </a:t>
            </a:r>
            <a:r>
              <a:rPr lang="en-US" altLang="en-US" sz="1000" u="sng" dirty="0">
                <a:cs typeface="Times New Roman" panose="02020603050405020304" pitchFamily="18" charset="0"/>
              </a:rPr>
              <a:t>_</a:t>
            </a:r>
            <a:r>
              <a:rPr lang="en-US" altLang="en-US" sz="1000" dirty="0">
                <a:cs typeface="Times New Roman" panose="02020603050405020304" pitchFamily="18" charset="0"/>
              </a:rPr>
              <a:t> </a:t>
            </a:r>
            <a:endParaRPr lang="en-US" altLang="en-US" sz="600" dirty="0"/>
          </a:p>
          <a:p>
            <a:pPr algn="ctr">
              <a:defRPr/>
            </a:pPr>
            <a:r>
              <a:rPr lang="en-US" altLang="en-US" sz="1000" dirty="0">
                <a:cs typeface="Times New Roman" panose="02020603050405020304" pitchFamily="18" charset="0"/>
              </a:rPr>
              <a:t>       	                               (SIGNATURE)		            (DATE)</a:t>
            </a:r>
            <a:endParaRPr lang="en-US" altLang="en-US" sz="600" dirty="0"/>
          </a:p>
          <a:p>
            <a:pPr algn="ctr">
              <a:defRPr/>
            </a:pPr>
            <a:endParaRPr lang="en-US" altLang="en-US" sz="1000" dirty="0">
              <a:cs typeface="Times New Roman" panose="02020603050405020304" pitchFamily="18" charset="0"/>
            </a:endParaRPr>
          </a:p>
          <a:p>
            <a:pPr algn="ctr">
              <a:defRPr/>
            </a:pPr>
            <a:endParaRPr lang="en-US" altLang="en-US" sz="1000" dirty="0">
              <a:cs typeface="Times New Roman" panose="02020603050405020304" pitchFamily="18" charset="0"/>
            </a:endParaRPr>
          </a:p>
          <a:p>
            <a:pPr algn="ctr">
              <a:defRPr/>
            </a:pPr>
            <a:r>
              <a:rPr lang="en-US" altLang="en-US" sz="1000" dirty="0">
                <a:cs typeface="Times New Roman" panose="02020603050405020304" pitchFamily="18" charset="0"/>
              </a:rPr>
              <a:t>FACULTY ADVISOR: </a:t>
            </a:r>
            <a:r>
              <a:rPr lang="en-US" altLang="en-US" sz="1600" u="sng" dirty="0">
                <a:latin typeface="Rage Italic" panose="03070502040507070304" pitchFamily="66" charset="0"/>
                <a:cs typeface="Times New Roman" panose="02020603050405020304" pitchFamily="18" charset="0"/>
              </a:rPr>
              <a:t>                                              </a:t>
            </a:r>
            <a:r>
              <a:rPr lang="en-US" altLang="en-US" sz="1600" i="1" dirty="0">
                <a:latin typeface="Rage Italic" panose="03070502040507070304" pitchFamily="66" charset="0"/>
                <a:cs typeface="Times New Roman" panose="02020603050405020304" pitchFamily="18" charset="0"/>
              </a:rPr>
              <a:t>     </a:t>
            </a:r>
            <a:r>
              <a:rPr lang="en-US" altLang="en-US" sz="1000" dirty="0">
                <a:cs typeface="Times New Roman" panose="02020603050405020304" pitchFamily="18" charset="0"/>
              </a:rPr>
              <a:t>	</a:t>
            </a:r>
            <a:r>
              <a:rPr lang="en-US" altLang="en-US" sz="1000" i="1" u="sng" dirty="0">
                <a:cs typeface="Times New Roman" panose="02020603050405020304" pitchFamily="18" charset="0"/>
              </a:rPr>
              <a:t>_                                  </a:t>
            </a:r>
            <a:r>
              <a:rPr lang="en-US" altLang="en-US" sz="1000" u="sng" dirty="0">
                <a:cs typeface="Times New Roman" panose="02020603050405020304" pitchFamily="18" charset="0"/>
              </a:rPr>
              <a:t>_</a:t>
            </a:r>
            <a:br>
              <a:rPr lang="en-US" altLang="en-US" sz="600" dirty="0"/>
            </a:br>
            <a:r>
              <a:rPr lang="en-US" altLang="en-US" sz="600" dirty="0"/>
              <a:t>	                                                 </a:t>
            </a:r>
            <a:r>
              <a:rPr lang="en-US" altLang="en-US" sz="1000" dirty="0">
                <a:cs typeface="Times New Roman" panose="02020603050405020304" pitchFamily="18" charset="0"/>
              </a:rPr>
              <a:t>(SIGNATURE)		            (DATE)</a:t>
            </a:r>
            <a:endParaRPr lang="en-US" altLang="en-US" sz="600" dirty="0"/>
          </a:p>
          <a:p>
            <a:pPr algn="ctr">
              <a:defRPr/>
            </a:pPr>
            <a:endParaRPr lang="en-US" altLang="en-US" dirty="0"/>
          </a:p>
        </p:txBody>
      </p:sp>
      <p:sp>
        <p:nvSpPr>
          <p:cNvPr id="4" name="Rectangle 3">
            <a:extLst>
              <a:ext uri="{FF2B5EF4-FFF2-40B4-BE49-F238E27FC236}">
                <a16:creationId xmlns:a16="http://schemas.microsoft.com/office/drawing/2014/main" id="{9BED0C60-1E56-082F-7CBE-DEE6C8131570}"/>
              </a:ext>
            </a:extLst>
          </p:cNvPr>
          <p:cNvSpPr>
            <a:spLocks noChangeArrowheads="1"/>
          </p:cNvSpPr>
          <p:nvPr userDrawn="1"/>
        </p:nvSpPr>
        <p:spPr bwMode="auto">
          <a:xfrm>
            <a:off x="587375" y="8412163"/>
            <a:ext cx="5683250" cy="431800"/>
          </a:xfrm>
          <a:prstGeom prst="rect">
            <a:avLst/>
          </a:prstGeom>
          <a:noFill/>
          <a:ln>
            <a:noFill/>
          </a:ln>
          <a:effectLst/>
        </p:spPr>
        <p:txBody>
          <a:bodyPr anchor="ct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defRPr/>
            </a:pPr>
            <a:r>
              <a:rPr lang="en-US" altLang="en-US" sz="1100" b="1" i="1" dirty="0">
                <a:cs typeface="Times New Roman" panose="02020603050405020304" pitchFamily="18" charset="0"/>
              </a:rPr>
              <a:t>Bring a signed and completed copy of this form with you to technical inspection</a:t>
            </a:r>
            <a:endParaRPr lang="en-US" altLang="en-US" sz="600" dirty="0"/>
          </a:p>
          <a:p>
            <a:pPr algn="ctr">
              <a:defRPr/>
            </a:pPr>
            <a:r>
              <a:rPr lang="en-US" altLang="en-US" sz="1100" b="1" i="1" dirty="0">
                <a:cs typeface="Times New Roman" panose="02020603050405020304" pitchFamily="18" charset="0"/>
              </a:rPr>
              <a:t>FOR EACH COMPETION your team is entering.</a:t>
            </a:r>
            <a:endParaRPr lang="en-US" altLang="en-US" dirty="0"/>
          </a:p>
        </p:txBody>
      </p:sp>
      <p:sp>
        <p:nvSpPr>
          <p:cNvPr id="5" name="Rectangle 4">
            <a:extLst>
              <a:ext uri="{FF2B5EF4-FFF2-40B4-BE49-F238E27FC236}">
                <a16:creationId xmlns:a16="http://schemas.microsoft.com/office/drawing/2014/main" id="{BE043B77-3BA6-21AD-69CB-F0825D555EC4}"/>
              </a:ext>
            </a:extLst>
          </p:cNvPr>
          <p:cNvSpPr>
            <a:spLocks noChangeArrowheads="1"/>
          </p:cNvSpPr>
          <p:nvPr userDrawn="1"/>
        </p:nvSpPr>
        <p:spPr bwMode="auto">
          <a:xfrm>
            <a:off x="419100" y="808038"/>
            <a:ext cx="6019800" cy="646112"/>
          </a:xfrm>
          <a:prstGeom prst="rect">
            <a:avLst/>
          </a:prstGeom>
          <a:noFill/>
          <a:ln>
            <a:noFill/>
          </a:ln>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defRPr/>
            </a:pPr>
            <a:r>
              <a:rPr lang="en-US" altLang="en-US" b="1" dirty="0">
                <a:latin typeface="Times New Roman" panose="02020603050405020304" pitchFamily="18" charset="0"/>
              </a:rPr>
              <a:t>BAJA SAE ROLL CAGE TECHNICAL SHEET</a:t>
            </a:r>
            <a:br>
              <a:rPr lang="en-US" altLang="en-US" b="1" dirty="0">
                <a:latin typeface="Arial" panose="020B0604020202020204" pitchFamily="34" charset="0"/>
              </a:rPr>
            </a:br>
            <a:r>
              <a:rPr lang="en-US" altLang="en-US" b="1" dirty="0">
                <a:latin typeface="Times New Roman" panose="02020603050405020304" pitchFamily="18" charset="0"/>
              </a:rPr>
              <a:t>2025 BAJA SAE COMPETITIONS</a:t>
            </a:r>
            <a:endParaRPr lang="en-US" altLang="en-US" dirty="0"/>
          </a:p>
        </p:txBody>
      </p:sp>
      <p:sp>
        <p:nvSpPr>
          <p:cNvPr id="6" name="TextBox 5">
            <a:extLst>
              <a:ext uri="{FF2B5EF4-FFF2-40B4-BE49-F238E27FC236}">
                <a16:creationId xmlns:a16="http://schemas.microsoft.com/office/drawing/2014/main" id="{FD7488F8-D858-C991-A4E5-BAB094E89A75}"/>
              </a:ext>
            </a:extLst>
          </p:cNvPr>
          <p:cNvSpPr txBox="1"/>
          <p:nvPr userDrawn="1"/>
        </p:nvSpPr>
        <p:spPr>
          <a:xfrm>
            <a:off x="1676400" y="2590800"/>
            <a:ext cx="3124200" cy="1323439"/>
          </a:xfrm>
          <a:prstGeom prst="rect">
            <a:avLst/>
          </a:prstGeom>
          <a:noFill/>
        </p:spPr>
        <p:txBody>
          <a:bodyPr>
            <a:spAutoFit/>
          </a:bodyPr>
          <a:lstStyle/>
          <a:p>
            <a:pPr algn="ctr">
              <a:defRPr/>
            </a:pPr>
            <a:r>
              <a:rPr lang="en-US" sz="8000" dirty="0">
                <a:solidFill>
                  <a:srgbClr val="FF0000">
                    <a:alpha val="20000"/>
                  </a:srgbClr>
                </a:solidFill>
              </a:rPr>
              <a:t>OLD</a:t>
            </a:r>
          </a:p>
        </p:txBody>
      </p:sp>
    </p:spTree>
    <p:extLst>
      <p:ext uri="{BB962C8B-B14F-4D97-AF65-F5344CB8AC3E}">
        <p14:creationId xmlns:p14="http://schemas.microsoft.com/office/powerpoint/2010/main" val="425946182"/>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_Technical Sheet">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AF9AF47-8358-C5FA-3239-6324E322B7F2}"/>
              </a:ext>
            </a:extLst>
          </p:cNvPr>
          <p:cNvSpPr>
            <a:spLocks noChangeArrowheads="1"/>
          </p:cNvSpPr>
          <p:nvPr userDrawn="1"/>
        </p:nvSpPr>
        <p:spPr bwMode="auto">
          <a:xfrm>
            <a:off x="361950" y="1539875"/>
            <a:ext cx="6100763" cy="5678488"/>
          </a:xfrm>
          <a:prstGeom prst="rect">
            <a:avLst/>
          </a:prstGeom>
          <a:noFill/>
          <a:ln>
            <a:noFill/>
          </a:ln>
          <a:effectLst/>
        </p:spPr>
        <p:txBody>
          <a:bodyPr lIns="0" tIns="0" rIns="0" bIns="0">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defRPr/>
            </a:pPr>
            <a:r>
              <a:rPr lang="en-US" altLang="en-US" sz="1100" b="1" dirty="0">
                <a:cs typeface="Times New Roman" panose="02020603050405020304" pitchFamily="18" charset="0"/>
              </a:rPr>
              <a:t>SCHOOL NAME</a:t>
            </a:r>
            <a:r>
              <a:rPr lang="en-US" altLang="en-US" sz="1100" dirty="0">
                <a:cs typeface="Times New Roman" panose="02020603050405020304" pitchFamily="18" charset="0"/>
              </a:rPr>
              <a:t> </a:t>
            </a:r>
            <a:r>
              <a:rPr lang="en-US" altLang="en-US" sz="1100" u="sng" dirty="0">
                <a:cs typeface="Times New Roman" panose="02020603050405020304" pitchFamily="18" charset="0"/>
              </a:rPr>
              <a:t>___________________                        ______</a:t>
            </a:r>
            <a:r>
              <a:rPr lang="en-US" altLang="en-US" sz="1100" b="1" dirty="0">
                <a:cs typeface="Times New Roman" panose="02020603050405020304" pitchFamily="18" charset="0"/>
              </a:rPr>
              <a:t>	TEAM NAME</a:t>
            </a:r>
            <a:r>
              <a:rPr lang="en-US" altLang="en-US" sz="1100" u="sng" dirty="0">
                <a:cs typeface="Times New Roman" panose="02020603050405020304" pitchFamily="18" charset="0"/>
              </a:rPr>
              <a:t>________________________ </a:t>
            </a:r>
            <a:r>
              <a:rPr lang="en-US" altLang="en-US" sz="1100" b="1" u="sng" dirty="0">
                <a:cs typeface="Times New Roman" panose="02020603050405020304" pitchFamily="18" charset="0"/>
              </a:rPr>
              <a:t>  </a:t>
            </a:r>
            <a:r>
              <a:rPr lang="en-US" altLang="en-US" sz="1100" b="1" i="1" u="sng" dirty="0">
                <a:cs typeface="Times New Roman" panose="02020603050405020304" pitchFamily="18" charset="0"/>
              </a:rPr>
              <a:t>    </a:t>
            </a:r>
            <a:endParaRPr lang="en-US" altLang="en-US" sz="600" dirty="0"/>
          </a:p>
          <a:p>
            <a:pPr>
              <a:defRPr/>
            </a:pPr>
            <a:r>
              <a:rPr lang="en-US" altLang="en-US" sz="900" b="1" dirty="0">
                <a:cs typeface="Times New Roman" panose="02020603050405020304" pitchFamily="18" charset="0"/>
              </a:rPr>
              <a:t>		</a:t>
            </a:r>
            <a:endParaRPr lang="en-US" altLang="en-US" sz="600" dirty="0"/>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endParaRPr lang="en-US" altLang="en-US" sz="1100" dirty="0">
              <a:cs typeface="Times New Roman" panose="02020603050405020304" pitchFamily="18" charset="0"/>
            </a:endParaRPr>
          </a:p>
          <a:p>
            <a:pPr>
              <a:defRPr/>
            </a:pPr>
            <a:r>
              <a:rPr lang="en-US" altLang="en-US" sz="1100" dirty="0">
                <a:cs typeface="Times New Roman" panose="02020603050405020304" pitchFamily="18" charset="0"/>
              </a:rPr>
              <a:t>All welds and/or other attachment methods must be checked for integrity.  Faculty advisor and team captain are required to do destructive testing on sample joints that represent the integrity of similar welds on their frame. Testing and inspection must occur before roll cage fabrication is started. </a:t>
            </a:r>
          </a:p>
          <a:p>
            <a:pPr>
              <a:defRPr/>
            </a:pPr>
            <a:endParaRPr lang="en-US" altLang="en-US" sz="1100" dirty="0"/>
          </a:p>
          <a:p>
            <a:pPr algn="ctr">
              <a:defRPr/>
            </a:pPr>
            <a:r>
              <a:rPr lang="en-US" altLang="en-US" sz="1100" dirty="0">
                <a:cs typeface="Times New Roman" panose="02020603050405020304" pitchFamily="18" charset="0"/>
              </a:rPr>
              <a:t>Date of inspection: </a:t>
            </a:r>
            <a:r>
              <a:rPr lang="en-US" altLang="en-US" sz="1100" i="1" u="sng" dirty="0">
                <a:cs typeface="Times New Roman" panose="02020603050405020304" pitchFamily="18" charset="0"/>
              </a:rPr>
              <a:t>_                                                 _</a:t>
            </a:r>
          </a:p>
          <a:p>
            <a:pPr algn="ctr">
              <a:defRPr/>
            </a:pPr>
            <a:endParaRPr lang="en-US" altLang="en-US" sz="600" dirty="0"/>
          </a:p>
          <a:p>
            <a:pPr>
              <a:defRPr/>
            </a:pPr>
            <a:r>
              <a:rPr lang="en-US" altLang="en-US" sz="1100" b="1" dirty="0">
                <a:cs typeface="Times New Roman" panose="02020603050405020304" pitchFamily="18" charset="0"/>
              </a:rPr>
              <a:t>NOTE: It is extremely important that such an inspection be made to ensure the welds have good penetration and joints are completely welded.</a:t>
            </a:r>
          </a:p>
          <a:p>
            <a:pPr>
              <a:defRPr/>
            </a:pPr>
            <a:endParaRPr lang="en-US" altLang="en-US" sz="600" dirty="0"/>
          </a:p>
          <a:p>
            <a:pPr algn="ctr">
              <a:defRPr/>
            </a:pPr>
            <a:r>
              <a:rPr lang="en-US" altLang="en-US" sz="1100" b="1" dirty="0">
                <a:cs typeface="Times New Roman" panose="02020603050405020304" pitchFamily="18" charset="0"/>
              </a:rPr>
              <a:t>WE HAVE EXAMINED THE ABOVE INFORMATION AND TO THE BEST OF OUR </a:t>
            </a:r>
            <a:br>
              <a:rPr lang="en-US" altLang="en-US" sz="1100" b="1" dirty="0">
                <a:cs typeface="Times New Roman" panose="02020603050405020304" pitchFamily="18" charset="0"/>
              </a:rPr>
            </a:br>
            <a:r>
              <a:rPr lang="en-US" altLang="en-US" sz="1100" b="1" dirty="0">
                <a:cs typeface="Times New Roman" panose="02020603050405020304" pitchFamily="18" charset="0"/>
              </a:rPr>
              <a:t>KNOWLEDGE DEEM IT TO BE ACCURATE.</a:t>
            </a:r>
            <a:endParaRPr lang="en-US" altLang="en-US" sz="600" dirty="0"/>
          </a:p>
          <a:p>
            <a:pPr>
              <a:defRPr/>
            </a:pPr>
            <a:endParaRPr lang="en-US" altLang="en-US" dirty="0"/>
          </a:p>
        </p:txBody>
      </p:sp>
      <p:sp>
        <p:nvSpPr>
          <p:cNvPr id="3" name="Text Box 35">
            <a:extLst>
              <a:ext uri="{FF2B5EF4-FFF2-40B4-BE49-F238E27FC236}">
                <a16:creationId xmlns:a16="http://schemas.microsoft.com/office/drawing/2014/main" id="{418EE29D-5649-AF2C-28CC-F842D3CEE46C}"/>
              </a:ext>
            </a:extLst>
          </p:cNvPr>
          <p:cNvSpPr txBox="1">
            <a:spLocks noChangeArrowheads="1"/>
          </p:cNvSpPr>
          <p:nvPr userDrawn="1"/>
        </p:nvSpPr>
        <p:spPr bwMode="auto">
          <a:xfrm>
            <a:off x="377825" y="6707188"/>
            <a:ext cx="6067425" cy="1619250"/>
          </a:xfrm>
          <a:prstGeom prst="rect">
            <a:avLst/>
          </a:prstGeom>
          <a:solidFill>
            <a:srgbClr val="FFFFFF"/>
          </a:solidFill>
          <a:ln w="9525">
            <a:solidFill>
              <a:srgbClr val="000000"/>
            </a:solidFill>
            <a:miter lim="800000"/>
            <a:headEnd/>
            <a:tailEnd/>
          </a:ln>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defRPr/>
            </a:pPr>
            <a:endParaRPr lang="en-US" altLang="en-US" sz="1000" dirty="0">
              <a:cs typeface="Times New Roman" panose="02020603050405020304" pitchFamily="18" charset="0"/>
            </a:endParaRPr>
          </a:p>
          <a:p>
            <a:pPr>
              <a:defRPr/>
            </a:pPr>
            <a:endParaRPr lang="en-US" altLang="en-US" sz="1000" dirty="0">
              <a:cs typeface="Times New Roman" panose="02020603050405020304" pitchFamily="18" charset="0"/>
            </a:endParaRPr>
          </a:p>
          <a:p>
            <a:pPr algn="ctr">
              <a:defRPr/>
            </a:pPr>
            <a:r>
              <a:rPr lang="en-US" altLang="en-US" sz="1000" dirty="0">
                <a:cs typeface="Times New Roman" panose="02020603050405020304" pitchFamily="18" charset="0"/>
              </a:rPr>
              <a:t>TEAM CAPTAIN:  </a:t>
            </a:r>
            <a:r>
              <a:rPr lang="en-US" altLang="en-US" sz="1000" i="1" u="sng" dirty="0">
                <a:cs typeface="Times New Roman" panose="02020603050405020304" pitchFamily="18" charset="0"/>
              </a:rPr>
              <a:t>­­­­                                                                                      </a:t>
            </a:r>
            <a:r>
              <a:rPr lang="en-US" altLang="en-US" sz="1000" dirty="0">
                <a:cs typeface="Times New Roman" panose="02020603050405020304" pitchFamily="18" charset="0"/>
              </a:rPr>
              <a:t>	</a:t>
            </a:r>
            <a:r>
              <a:rPr lang="en-US" altLang="en-US" sz="1000" i="1" u="sng" dirty="0">
                <a:cs typeface="Times New Roman" panose="02020603050405020304" pitchFamily="18" charset="0"/>
              </a:rPr>
              <a:t>_                                  </a:t>
            </a:r>
            <a:r>
              <a:rPr lang="en-US" altLang="en-US" sz="1000" u="sng" dirty="0">
                <a:cs typeface="Times New Roman" panose="02020603050405020304" pitchFamily="18" charset="0"/>
              </a:rPr>
              <a:t>_</a:t>
            </a:r>
            <a:r>
              <a:rPr lang="en-US" altLang="en-US" sz="1000" dirty="0">
                <a:cs typeface="Times New Roman" panose="02020603050405020304" pitchFamily="18" charset="0"/>
              </a:rPr>
              <a:t> </a:t>
            </a:r>
            <a:endParaRPr lang="en-US" altLang="en-US" sz="600" dirty="0"/>
          </a:p>
          <a:p>
            <a:pPr algn="ctr">
              <a:defRPr/>
            </a:pPr>
            <a:r>
              <a:rPr lang="en-US" altLang="en-US" sz="1000" dirty="0">
                <a:cs typeface="Times New Roman" panose="02020603050405020304" pitchFamily="18" charset="0"/>
              </a:rPr>
              <a:t>       	                               (SIGNATURE)		            (DATE)</a:t>
            </a:r>
            <a:endParaRPr lang="en-US" altLang="en-US" sz="600" dirty="0"/>
          </a:p>
          <a:p>
            <a:pPr algn="ctr">
              <a:defRPr/>
            </a:pPr>
            <a:endParaRPr lang="en-US" altLang="en-US" sz="1000" dirty="0">
              <a:cs typeface="Times New Roman" panose="02020603050405020304" pitchFamily="18" charset="0"/>
            </a:endParaRPr>
          </a:p>
          <a:p>
            <a:pPr algn="ctr">
              <a:defRPr/>
            </a:pPr>
            <a:endParaRPr lang="en-US" altLang="en-US" sz="1000" dirty="0">
              <a:cs typeface="Times New Roman" panose="02020603050405020304" pitchFamily="18" charset="0"/>
            </a:endParaRPr>
          </a:p>
          <a:p>
            <a:pPr algn="ctr">
              <a:defRPr/>
            </a:pPr>
            <a:r>
              <a:rPr lang="en-US" altLang="en-US" sz="1000" dirty="0">
                <a:cs typeface="Times New Roman" panose="02020603050405020304" pitchFamily="18" charset="0"/>
              </a:rPr>
              <a:t>FACULTY ADVISOR: </a:t>
            </a:r>
            <a:r>
              <a:rPr lang="en-US" altLang="en-US" sz="1600" u="sng" dirty="0">
                <a:latin typeface="Rage Italic" panose="03070502040507070304" pitchFamily="66" charset="0"/>
                <a:cs typeface="Times New Roman" panose="02020603050405020304" pitchFamily="18" charset="0"/>
              </a:rPr>
              <a:t>                                              </a:t>
            </a:r>
            <a:r>
              <a:rPr lang="en-US" altLang="en-US" sz="1600" i="1" dirty="0">
                <a:latin typeface="Rage Italic" panose="03070502040507070304" pitchFamily="66" charset="0"/>
                <a:cs typeface="Times New Roman" panose="02020603050405020304" pitchFamily="18" charset="0"/>
              </a:rPr>
              <a:t>     </a:t>
            </a:r>
            <a:r>
              <a:rPr lang="en-US" altLang="en-US" sz="1000" dirty="0">
                <a:cs typeface="Times New Roman" panose="02020603050405020304" pitchFamily="18" charset="0"/>
              </a:rPr>
              <a:t>	</a:t>
            </a:r>
            <a:r>
              <a:rPr lang="en-US" altLang="en-US" sz="1000" i="1" u="sng" dirty="0">
                <a:cs typeface="Times New Roman" panose="02020603050405020304" pitchFamily="18" charset="0"/>
              </a:rPr>
              <a:t>_                                  </a:t>
            </a:r>
            <a:r>
              <a:rPr lang="en-US" altLang="en-US" sz="1000" u="sng" dirty="0">
                <a:cs typeface="Times New Roman" panose="02020603050405020304" pitchFamily="18" charset="0"/>
              </a:rPr>
              <a:t>_</a:t>
            </a:r>
            <a:br>
              <a:rPr lang="en-US" altLang="en-US" sz="600" dirty="0"/>
            </a:br>
            <a:r>
              <a:rPr lang="en-US" altLang="en-US" sz="600" dirty="0"/>
              <a:t>	                                                 </a:t>
            </a:r>
            <a:r>
              <a:rPr lang="en-US" altLang="en-US" sz="1000" dirty="0">
                <a:cs typeface="Times New Roman" panose="02020603050405020304" pitchFamily="18" charset="0"/>
              </a:rPr>
              <a:t>(SIGNATURE)		            (DATE)</a:t>
            </a:r>
            <a:endParaRPr lang="en-US" altLang="en-US" sz="600" dirty="0"/>
          </a:p>
          <a:p>
            <a:pPr algn="ctr">
              <a:defRPr/>
            </a:pPr>
            <a:endParaRPr lang="en-US" altLang="en-US" dirty="0"/>
          </a:p>
        </p:txBody>
      </p:sp>
      <p:sp>
        <p:nvSpPr>
          <p:cNvPr id="4" name="Rectangle 3">
            <a:extLst>
              <a:ext uri="{FF2B5EF4-FFF2-40B4-BE49-F238E27FC236}">
                <a16:creationId xmlns:a16="http://schemas.microsoft.com/office/drawing/2014/main" id="{791BE748-CEE5-2882-1A6E-40B91AA6C707}"/>
              </a:ext>
            </a:extLst>
          </p:cNvPr>
          <p:cNvSpPr>
            <a:spLocks noChangeArrowheads="1"/>
          </p:cNvSpPr>
          <p:nvPr userDrawn="1"/>
        </p:nvSpPr>
        <p:spPr bwMode="auto">
          <a:xfrm>
            <a:off x="587375" y="8412163"/>
            <a:ext cx="5683250" cy="431800"/>
          </a:xfrm>
          <a:prstGeom prst="rect">
            <a:avLst/>
          </a:prstGeom>
          <a:noFill/>
          <a:ln>
            <a:noFill/>
          </a:ln>
          <a:effectLst/>
        </p:spPr>
        <p:txBody>
          <a:bodyPr anchor="ct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defRPr/>
            </a:pPr>
            <a:r>
              <a:rPr lang="en-US" altLang="en-US" sz="1100" b="1" i="1" dirty="0">
                <a:cs typeface="Times New Roman" panose="02020603050405020304" pitchFamily="18" charset="0"/>
              </a:rPr>
              <a:t>Bring a signed and completed copy of this form with you to technical inspection</a:t>
            </a:r>
            <a:endParaRPr lang="en-US" altLang="en-US" sz="600" dirty="0"/>
          </a:p>
          <a:p>
            <a:pPr algn="ctr">
              <a:defRPr/>
            </a:pPr>
            <a:r>
              <a:rPr lang="en-US" altLang="en-US" sz="1100" b="1" i="1" dirty="0">
                <a:cs typeface="Times New Roman" panose="02020603050405020304" pitchFamily="18" charset="0"/>
              </a:rPr>
              <a:t>FOR EACH COMPETION your team is entering.</a:t>
            </a:r>
            <a:endParaRPr lang="en-US" altLang="en-US" dirty="0"/>
          </a:p>
        </p:txBody>
      </p:sp>
      <p:sp>
        <p:nvSpPr>
          <p:cNvPr id="5" name="Rectangle 4">
            <a:extLst>
              <a:ext uri="{FF2B5EF4-FFF2-40B4-BE49-F238E27FC236}">
                <a16:creationId xmlns:a16="http://schemas.microsoft.com/office/drawing/2014/main" id="{3348BE9A-B3BE-CECA-12D6-3DF2F36A8658}"/>
              </a:ext>
            </a:extLst>
          </p:cNvPr>
          <p:cNvSpPr>
            <a:spLocks noChangeArrowheads="1"/>
          </p:cNvSpPr>
          <p:nvPr userDrawn="1"/>
        </p:nvSpPr>
        <p:spPr bwMode="auto">
          <a:xfrm>
            <a:off x="419100" y="808038"/>
            <a:ext cx="6019800" cy="646112"/>
          </a:xfrm>
          <a:prstGeom prst="rect">
            <a:avLst/>
          </a:prstGeom>
          <a:noFill/>
          <a:ln>
            <a:noFill/>
          </a:ln>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defRPr/>
            </a:pPr>
            <a:r>
              <a:rPr lang="en-US" altLang="en-US" b="1" dirty="0">
                <a:latin typeface="Times New Roman" panose="02020603050405020304" pitchFamily="18" charset="0"/>
              </a:rPr>
              <a:t>BAJA SAE ROLL CAGE TECHNICAL SHEET</a:t>
            </a:r>
            <a:br>
              <a:rPr lang="en-US" altLang="en-US" b="1" dirty="0">
                <a:latin typeface="Arial" panose="020B0604020202020204" pitchFamily="34" charset="0"/>
              </a:rPr>
            </a:br>
            <a:r>
              <a:rPr lang="en-US" altLang="en-US" b="1" dirty="0">
                <a:latin typeface="Times New Roman" panose="02020603050405020304" pitchFamily="18" charset="0"/>
              </a:rPr>
              <a:t>2025 BAJA SAE COMPETITIONS</a:t>
            </a:r>
            <a:endParaRPr lang="en-US" altLang="en-US" dirty="0"/>
          </a:p>
        </p:txBody>
      </p:sp>
      <p:sp>
        <p:nvSpPr>
          <p:cNvPr id="6" name="TextBox 5">
            <a:extLst>
              <a:ext uri="{FF2B5EF4-FFF2-40B4-BE49-F238E27FC236}">
                <a16:creationId xmlns:a16="http://schemas.microsoft.com/office/drawing/2014/main" id="{1C4647F4-E720-C1F1-6266-301C14B853FA}"/>
              </a:ext>
            </a:extLst>
          </p:cNvPr>
          <p:cNvSpPr txBox="1"/>
          <p:nvPr userDrawn="1"/>
        </p:nvSpPr>
        <p:spPr>
          <a:xfrm>
            <a:off x="1676400" y="2590800"/>
            <a:ext cx="3124200" cy="1323439"/>
          </a:xfrm>
          <a:prstGeom prst="rect">
            <a:avLst/>
          </a:prstGeom>
          <a:noFill/>
        </p:spPr>
        <p:txBody>
          <a:bodyPr>
            <a:spAutoFit/>
          </a:bodyPr>
          <a:lstStyle/>
          <a:p>
            <a:pPr algn="ctr">
              <a:defRPr/>
            </a:pPr>
            <a:r>
              <a:rPr lang="en-US" sz="8000" dirty="0">
                <a:solidFill>
                  <a:srgbClr val="0070C0">
                    <a:alpha val="20000"/>
                  </a:srgbClr>
                </a:solidFill>
              </a:rPr>
              <a:t>NEW</a:t>
            </a:r>
          </a:p>
        </p:txBody>
      </p:sp>
      <p:graphicFrame>
        <p:nvGraphicFramePr>
          <p:cNvPr id="7" name="Table 6">
            <a:extLst>
              <a:ext uri="{FF2B5EF4-FFF2-40B4-BE49-F238E27FC236}">
                <a16:creationId xmlns:a16="http://schemas.microsoft.com/office/drawing/2014/main" id="{88765E19-21E6-BAE1-3EBE-2339442E108E}"/>
              </a:ext>
            </a:extLst>
          </p:cNvPr>
          <p:cNvGraphicFramePr>
            <a:graphicFrameLocks noGrp="1"/>
          </p:cNvGraphicFramePr>
          <p:nvPr/>
        </p:nvGraphicFramePr>
        <p:xfrm>
          <a:off x="476250" y="4135438"/>
          <a:ext cx="5905500" cy="1036636"/>
        </p:xfrm>
        <a:graphic>
          <a:graphicData uri="http://schemas.openxmlformats.org/drawingml/2006/table">
            <a:tbl>
              <a:tblPr firstRow="1" bandRow="1">
                <a:tableStyleId>{7E9639D4-E3E2-4D34-9284-5A2195B3D0D7}</a:tableStyleId>
              </a:tblPr>
              <a:tblGrid>
                <a:gridCol w="1476375">
                  <a:extLst>
                    <a:ext uri="{9D8B030D-6E8A-4147-A177-3AD203B41FA5}">
                      <a16:colId xmlns:a16="http://schemas.microsoft.com/office/drawing/2014/main" val="20000"/>
                    </a:ext>
                  </a:extLst>
                </a:gridCol>
                <a:gridCol w="1476375">
                  <a:extLst>
                    <a:ext uri="{9D8B030D-6E8A-4147-A177-3AD203B41FA5}">
                      <a16:colId xmlns:a16="http://schemas.microsoft.com/office/drawing/2014/main" val="20001"/>
                    </a:ext>
                  </a:extLst>
                </a:gridCol>
                <a:gridCol w="1476375">
                  <a:extLst>
                    <a:ext uri="{9D8B030D-6E8A-4147-A177-3AD203B41FA5}">
                      <a16:colId xmlns:a16="http://schemas.microsoft.com/office/drawing/2014/main" val="20002"/>
                    </a:ext>
                  </a:extLst>
                </a:gridCol>
                <a:gridCol w="1476375">
                  <a:extLst>
                    <a:ext uri="{9D8B030D-6E8A-4147-A177-3AD203B41FA5}">
                      <a16:colId xmlns:a16="http://schemas.microsoft.com/office/drawing/2014/main" val="20003"/>
                    </a:ext>
                  </a:extLst>
                </a:gridCol>
              </a:tblGrid>
              <a:tr h="259159">
                <a:tc>
                  <a:txBody>
                    <a:bodyPr/>
                    <a:lstStyle/>
                    <a:p>
                      <a:pPr algn="ctr"/>
                      <a:r>
                        <a:rPr lang="en-US" sz="1100" dirty="0"/>
                        <a:t>Welder</a:t>
                      </a:r>
                    </a:p>
                  </a:txBody>
                  <a:tcPr marT="45734" marB="45734"/>
                </a:tc>
                <a:tc>
                  <a:txBody>
                    <a:bodyPr/>
                    <a:lstStyle/>
                    <a:p>
                      <a:pPr algn="ctr"/>
                      <a:r>
                        <a:rPr lang="en-US" sz="1100" dirty="0"/>
                        <a:t>Welding Method</a:t>
                      </a:r>
                    </a:p>
                  </a:txBody>
                  <a:tcPr marT="45734" marB="45734"/>
                </a:tc>
                <a:tc>
                  <a:txBody>
                    <a:bodyPr/>
                    <a:lstStyle/>
                    <a:p>
                      <a:pPr algn="ctr"/>
                      <a:r>
                        <a:rPr lang="en-US" sz="1100" dirty="0"/>
                        <a:t>Filler Material</a:t>
                      </a:r>
                    </a:p>
                  </a:txBody>
                  <a:tcPr marT="45734" marB="45734"/>
                </a:tc>
                <a:tc>
                  <a:txBody>
                    <a:bodyPr/>
                    <a:lstStyle/>
                    <a:p>
                      <a:pPr algn="ctr"/>
                      <a:r>
                        <a:rPr lang="en-US" sz="1100" dirty="0"/>
                        <a:t>Shielding Gas</a:t>
                      </a:r>
                    </a:p>
                  </a:txBody>
                  <a:tcPr marT="45734" marB="45734"/>
                </a:tc>
                <a:extLst>
                  <a:ext uri="{0D108BD9-81ED-4DB2-BD59-A6C34878D82A}">
                    <a16:rowId xmlns:a16="http://schemas.microsoft.com/office/drawing/2014/main" val="10000"/>
                  </a:ext>
                </a:extLst>
              </a:tr>
              <a:tr h="259159">
                <a:tc>
                  <a:txBody>
                    <a:bodyPr/>
                    <a:lstStyle/>
                    <a:p>
                      <a:pPr algn="ctr"/>
                      <a:endParaRPr lang="en-US" sz="1100" dirty="0"/>
                    </a:p>
                  </a:txBody>
                  <a:tcPr marT="45734" marB="45734">
                    <a:lnR w="12700" cap="flat" cmpd="sng" algn="ctr">
                      <a:solidFill>
                        <a:schemeClr val="tx1"/>
                      </a:solidFill>
                      <a:prstDash val="solid"/>
                      <a:round/>
                      <a:headEnd type="none" w="med" len="med"/>
                      <a:tailEnd type="none" w="med" len="med"/>
                    </a:lnR>
                    <a:solidFill>
                      <a:schemeClr val="bg1"/>
                    </a:solidFill>
                  </a:tcPr>
                </a:tc>
                <a:tc>
                  <a:txBody>
                    <a:bodyPr/>
                    <a:lstStyle/>
                    <a:p>
                      <a:pPr algn="ctr"/>
                      <a:endParaRPr lang="en-US" sz="1100" dirty="0"/>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100" dirty="0"/>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100" dirty="0"/>
                    </a:p>
                  </a:txBody>
                  <a:tcPr marT="45734" marB="45734">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0001"/>
                  </a:ext>
                </a:extLst>
              </a:tr>
              <a:tr h="259159">
                <a:tc>
                  <a:txBody>
                    <a:bodyPr/>
                    <a:lstStyle/>
                    <a:p>
                      <a:pPr algn="ctr"/>
                      <a:endParaRPr lang="en-US" sz="1100" dirty="0"/>
                    </a:p>
                  </a:txBody>
                  <a:tcPr marT="45734" marB="45734">
                    <a:lnR w="12700" cap="flat" cmpd="sng" algn="ctr">
                      <a:solidFill>
                        <a:schemeClr val="tx1"/>
                      </a:solidFill>
                      <a:prstDash val="solid"/>
                      <a:round/>
                      <a:headEnd type="none" w="med" len="med"/>
                      <a:tailEnd type="none" w="med" len="med"/>
                    </a:lnR>
                    <a:solidFill>
                      <a:schemeClr val="bg1"/>
                    </a:solidFill>
                  </a:tcPr>
                </a:tc>
                <a:tc>
                  <a:txBody>
                    <a:bodyPr/>
                    <a:lstStyle/>
                    <a:p>
                      <a:pPr algn="ctr"/>
                      <a:endParaRPr lang="en-US" sz="1100" dirty="0"/>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100" dirty="0"/>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100" dirty="0"/>
                    </a:p>
                  </a:txBody>
                  <a:tcPr marT="45734" marB="45734">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0002"/>
                  </a:ext>
                </a:extLst>
              </a:tr>
              <a:tr h="259159">
                <a:tc>
                  <a:txBody>
                    <a:bodyPr/>
                    <a:lstStyle/>
                    <a:p>
                      <a:pPr algn="ctr"/>
                      <a:endParaRPr lang="en-US" sz="1100" dirty="0"/>
                    </a:p>
                  </a:txBody>
                  <a:tcPr marT="45734" marB="45734">
                    <a:lnR w="12700" cap="flat" cmpd="sng" algn="ctr">
                      <a:solidFill>
                        <a:schemeClr val="tx1"/>
                      </a:solidFill>
                      <a:prstDash val="solid"/>
                      <a:round/>
                      <a:headEnd type="none" w="med" len="med"/>
                      <a:tailEnd type="none" w="med" len="med"/>
                    </a:lnR>
                    <a:solidFill>
                      <a:schemeClr val="bg1"/>
                    </a:solidFill>
                  </a:tcPr>
                </a:tc>
                <a:tc>
                  <a:txBody>
                    <a:bodyPr/>
                    <a:lstStyle/>
                    <a:p>
                      <a:pPr algn="ctr"/>
                      <a:endParaRPr lang="en-US" sz="1100" dirty="0"/>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100" dirty="0"/>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100" dirty="0"/>
                    </a:p>
                  </a:txBody>
                  <a:tcPr marT="45734" marB="45734">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0003"/>
                  </a:ext>
                </a:extLst>
              </a:tr>
            </a:tbl>
          </a:graphicData>
        </a:graphic>
      </p:graphicFrame>
      <p:graphicFrame>
        <p:nvGraphicFramePr>
          <p:cNvPr id="8" name="Table 7">
            <a:extLst>
              <a:ext uri="{FF2B5EF4-FFF2-40B4-BE49-F238E27FC236}">
                <a16:creationId xmlns:a16="http://schemas.microsoft.com/office/drawing/2014/main" id="{9552A8B0-E157-2CBB-0121-0D82357AF600}"/>
              </a:ext>
            </a:extLst>
          </p:cNvPr>
          <p:cNvGraphicFramePr>
            <a:graphicFrameLocks noGrp="1"/>
          </p:cNvGraphicFramePr>
          <p:nvPr/>
        </p:nvGraphicFramePr>
        <p:xfrm>
          <a:off x="609600" y="1824038"/>
          <a:ext cx="5638800" cy="2003427"/>
        </p:xfrm>
        <a:graphic>
          <a:graphicData uri="http://schemas.openxmlformats.org/drawingml/2006/table">
            <a:tbl>
              <a:tblPr firstRow="1" bandRow="1">
                <a:tableStyleId>{7E9639D4-E3E2-4D34-9284-5A2195B3D0D7}</a:tableStyleId>
              </a:tblPr>
              <a:tblGrid>
                <a:gridCol w="12192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5334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tblGrid>
              <a:tr h="461939">
                <a:tc>
                  <a:txBody>
                    <a:bodyPr/>
                    <a:lstStyle/>
                    <a:p>
                      <a:pPr algn="ctr"/>
                      <a:r>
                        <a:rPr lang="en-US" sz="1100" u="sng" dirty="0">
                          <a:solidFill>
                            <a:srgbClr val="0070C0"/>
                          </a:solidFill>
                        </a:rPr>
                        <a:t>Primary</a:t>
                      </a:r>
                      <a:r>
                        <a:rPr lang="en-US" sz="1100" dirty="0"/>
                        <a:t> Material Type</a:t>
                      </a:r>
                    </a:p>
                  </a:txBody>
                  <a:tcPr marT="45728" marB="45728"/>
                </a:tc>
                <a:tc>
                  <a:txBody>
                    <a:bodyPr/>
                    <a:lstStyle/>
                    <a:p>
                      <a:pPr algn="ctr"/>
                      <a:r>
                        <a:rPr lang="en-US" sz="1100" dirty="0"/>
                        <a:t>OD</a:t>
                      </a:r>
                    </a:p>
                  </a:txBody>
                  <a:tcPr marT="45728" marB="45728"/>
                </a:tc>
                <a:tc>
                  <a:txBody>
                    <a:bodyPr/>
                    <a:lstStyle/>
                    <a:p>
                      <a:pPr algn="ctr"/>
                      <a:r>
                        <a:rPr lang="en-US" sz="1100" dirty="0"/>
                        <a:t>Thick-ness</a:t>
                      </a:r>
                    </a:p>
                  </a:txBody>
                  <a:tcPr marT="45728" marB="45728"/>
                </a:tc>
                <a:tc>
                  <a:txBody>
                    <a:bodyPr/>
                    <a:lstStyle/>
                    <a:p>
                      <a:pPr algn="ctr"/>
                      <a:r>
                        <a:rPr lang="en-US" sz="1100" dirty="0"/>
                        <a:t>Material Type </a:t>
                      </a:r>
                      <a:r>
                        <a:rPr lang="en-US" sz="1100" u="sng" dirty="0">
                          <a:solidFill>
                            <a:srgbClr val="0070C0"/>
                          </a:solidFill>
                        </a:rPr>
                        <a:t>Minimum</a:t>
                      </a:r>
                      <a:r>
                        <a:rPr lang="en-US" sz="1100" dirty="0"/>
                        <a:t> Yield Strength</a:t>
                      </a:r>
                    </a:p>
                  </a:txBody>
                  <a:tcPr marT="45728" marB="45728"/>
                </a:tc>
                <a:tc>
                  <a:txBody>
                    <a:bodyPr/>
                    <a:lstStyle/>
                    <a:p>
                      <a:pPr algn="ctr"/>
                      <a:r>
                        <a:rPr lang="en-US" sz="1100" dirty="0"/>
                        <a:t>Invoice Date</a:t>
                      </a:r>
                    </a:p>
                  </a:txBody>
                  <a:tcPr marT="45728" marB="45728"/>
                </a:tc>
                <a:tc>
                  <a:txBody>
                    <a:bodyPr/>
                    <a:lstStyle/>
                    <a:p>
                      <a:pPr algn="ctr"/>
                      <a:r>
                        <a:rPr lang="en-US" sz="1100" dirty="0"/>
                        <a:t>Qty purchased</a:t>
                      </a:r>
                    </a:p>
                  </a:txBody>
                  <a:tcPr marT="45728" marB="45728"/>
                </a:tc>
                <a:extLst>
                  <a:ext uri="{0D108BD9-81ED-4DB2-BD59-A6C34878D82A}">
                    <a16:rowId xmlns:a16="http://schemas.microsoft.com/office/drawing/2014/main" val="10000"/>
                  </a:ext>
                </a:extLst>
              </a:tr>
              <a:tr h="385372">
                <a:tc>
                  <a:txBody>
                    <a:bodyPr/>
                    <a:lstStyle/>
                    <a:p>
                      <a:pPr algn="ctr"/>
                      <a:endParaRPr lang="en-US" sz="1100" dirty="0"/>
                    </a:p>
                  </a:txBody>
                  <a:tcPr marT="45728" marB="45728">
                    <a:lnR w="12700" cap="flat" cmpd="sng" algn="ctr">
                      <a:solidFill>
                        <a:schemeClr val="tx1"/>
                      </a:solidFill>
                      <a:prstDash val="solid"/>
                      <a:round/>
                      <a:headEnd type="none" w="med" len="med"/>
                      <a:tailEnd type="none" w="med" len="med"/>
                    </a:lnR>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0001"/>
                  </a:ext>
                </a:extLst>
              </a:tr>
              <a:tr h="385372">
                <a:tc>
                  <a:txBody>
                    <a:bodyPr/>
                    <a:lstStyle/>
                    <a:p>
                      <a:pPr algn="ctr"/>
                      <a:endParaRPr lang="en-US" sz="1100" dirty="0"/>
                    </a:p>
                  </a:txBody>
                  <a:tcPr marT="45728" marB="45728">
                    <a:lnR w="12700" cap="flat" cmpd="sng" algn="ctr">
                      <a:solidFill>
                        <a:schemeClr val="tx1"/>
                      </a:solidFill>
                      <a:prstDash val="solid"/>
                      <a:round/>
                      <a:headEnd type="none" w="med" len="med"/>
                      <a:tailEnd type="none" w="med" len="med"/>
                    </a:lnR>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0002"/>
                  </a:ext>
                </a:extLst>
              </a:tr>
              <a:tr h="385372">
                <a:tc>
                  <a:txBody>
                    <a:bodyPr/>
                    <a:lstStyle/>
                    <a:p>
                      <a:pPr algn="ctr"/>
                      <a:endParaRPr lang="en-US" sz="1100" dirty="0"/>
                    </a:p>
                  </a:txBody>
                  <a:tcPr marT="45728" marB="45728">
                    <a:lnR w="12700" cap="flat" cmpd="sng" algn="ctr">
                      <a:solidFill>
                        <a:schemeClr val="tx1"/>
                      </a:solidFill>
                      <a:prstDash val="solid"/>
                      <a:round/>
                      <a:headEnd type="none" w="med" len="med"/>
                      <a:tailEnd type="none" w="med" len="med"/>
                    </a:lnR>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0003"/>
                  </a:ext>
                </a:extLst>
              </a:tr>
              <a:tr h="385372">
                <a:tc>
                  <a:txBody>
                    <a:bodyPr/>
                    <a:lstStyle/>
                    <a:p>
                      <a:pPr algn="ctr"/>
                      <a:endParaRPr lang="en-US" sz="1100" dirty="0"/>
                    </a:p>
                  </a:txBody>
                  <a:tcPr marT="45728" marB="45728">
                    <a:lnR w="12700" cap="flat" cmpd="sng" algn="ctr">
                      <a:solidFill>
                        <a:schemeClr val="tx1"/>
                      </a:solidFill>
                      <a:prstDash val="solid"/>
                      <a:round/>
                      <a:headEnd type="none" w="med" len="med"/>
                      <a:tailEnd type="none" w="med" len="med"/>
                    </a:lnR>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endParaRPr lang="en-US" sz="1100" dirty="0"/>
                    </a:p>
                  </a:txBody>
                  <a:tcPr marT="45728" marB="45728">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96924956"/>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Professional Fabrication">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4A573DC-59E0-4140-E409-47A3244E3B6C}"/>
              </a:ext>
            </a:extLst>
          </p:cNvPr>
          <p:cNvSpPr>
            <a:spLocks noChangeArrowheads="1"/>
          </p:cNvSpPr>
          <p:nvPr userDrawn="1"/>
        </p:nvSpPr>
        <p:spPr bwMode="auto">
          <a:xfrm>
            <a:off x="382588" y="1641475"/>
            <a:ext cx="6100762" cy="5478463"/>
          </a:xfrm>
          <a:prstGeom prst="rect">
            <a:avLst/>
          </a:prstGeom>
          <a:noFill/>
          <a:ln>
            <a:noFill/>
          </a:ln>
          <a:effectLst/>
        </p:spPr>
        <p:txBody>
          <a:bodyPr lIns="0" tIns="0" rIns="0" bIns="0">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defRPr/>
            </a:pPr>
            <a:r>
              <a:rPr lang="en-US" altLang="en-US" sz="1100" b="1" dirty="0">
                <a:cs typeface="Times New Roman" panose="02020603050405020304" pitchFamily="18" charset="0"/>
              </a:rPr>
              <a:t>SCHOOL NAME</a:t>
            </a:r>
            <a:r>
              <a:rPr lang="en-US" altLang="en-US" sz="1100" dirty="0">
                <a:cs typeface="Times New Roman" panose="02020603050405020304" pitchFamily="18" charset="0"/>
              </a:rPr>
              <a:t> </a:t>
            </a:r>
            <a:r>
              <a:rPr lang="en-US" altLang="en-US" sz="1100" u="sng" dirty="0">
                <a:cs typeface="Times New Roman" panose="02020603050405020304" pitchFamily="18" charset="0"/>
              </a:rPr>
              <a:t>___________________                        ______</a:t>
            </a:r>
            <a:r>
              <a:rPr lang="en-US" altLang="en-US" sz="1100" b="1" dirty="0">
                <a:cs typeface="Times New Roman" panose="02020603050405020304" pitchFamily="18" charset="0"/>
              </a:rPr>
              <a:t>	TEAM NAME</a:t>
            </a:r>
            <a:r>
              <a:rPr lang="en-US" altLang="en-US" sz="1100" u="sng" dirty="0">
                <a:cs typeface="Times New Roman" panose="02020603050405020304" pitchFamily="18" charset="0"/>
              </a:rPr>
              <a:t>_______________________ </a:t>
            </a:r>
            <a:r>
              <a:rPr lang="en-US" altLang="en-US" sz="1100" b="1" u="sng" dirty="0">
                <a:cs typeface="Times New Roman" panose="02020603050405020304" pitchFamily="18" charset="0"/>
              </a:rPr>
              <a:t>  </a:t>
            </a:r>
            <a:r>
              <a:rPr lang="en-US" altLang="en-US" sz="1100" b="1" i="1" u="sng" dirty="0">
                <a:cs typeface="Times New Roman" panose="02020603050405020304" pitchFamily="18" charset="0"/>
              </a:rPr>
              <a:t>    </a:t>
            </a:r>
            <a:endParaRPr lang="en-US" altLang="en-US" sz="600" dirty="0"/>
          </a:p>
          <a:p>
            <a:pPr>
              <a:defRPr/>
            </a:pPr>
            <a:r>
              <a:rPr lang="en-US" altLang="en-US" sz="900" b="1" dirty="0">
                <a:cs typeface="Times New Roman" panose="02020603050405020304" pitchFamily="18" charset="0"/>
              </a:rPr>
              <a:t>		</a:t>
            </a:r>
            <a:endParaRPr lang="en-US" altLang="en-US" sz="600" dirty="0"/>
          </a:p>
          <a:p>
            <a:pPr algn="ctr">
              <a:defRPr/>
            </a:pPr>
            <a:r>
              <a:rPr lang="en-US" altLang="en-US" sz="1100" b="1" dirty="0">
                <a:cs typeface="Times New Roman" panose="02020603050405020304" pitchFamily="18" charset="0"/>
              </a:rPr>
              <a:t>This sheet MUST be completed and submitted in accordance with the competition rules.</a:t>
            </a:r>
            <a:br>
              <a:rPr lang="en-US" altLang="en-US" sz="1100" b="1" dirty="0">
                <a:cs typeface="Times New Roman" panose="02020603050405020304" pitchFamily="18" charset="0"/>
              </a:rPr>
            </a:br>
            <a:r>
              <a:rPr lang="en-US" altLang="en-US" sz="1100" b="1" dirty="0">
                <a:cs typeface="Times New Roman" panose="02020603050405020304" pitchFamily="18" charset="0"/>
              </a:rPr>
              <a:t>Failure to do so will result in penalty.</a:t>
            </a:r>
          </a:p>
          <a:p>
            <a:pPr>
              <a:defRPr/>
            </a:pPr>
            <a:endParaRPr lang="en-US" altLang="en-US" sz="1100" b="1" dirty="0"/>
          </a:p>
          <a:p>
            <a:pPr>
              <a:defRPr/>
            </a:pPr>
            <a:r>
              <a:rPr lang="en-US" altLang="en-US" sz="1100" b="1" dirty="0">
                <a:cs typeface="Times New Roman" panose="02020603050405020304" pitchFamily="18" charset="0"/>
              </a:rPr>
              <a:t>Purpose:       </a:t>
            </a:r>
            <a:r>
              <a:rPr lang="en-US" altLang="en-US" sz="1100" dirty="0">
                <a:cs typeface="Times New Roman" panose="02020603050405020304" pitchFamily="18" charset="0"/>
              </a:rPr>
              <a:t>The purpose of this sheet is for the teams to declare any and all frame members that were professionally fabricated and or professionally welded. </a:t>
            </a:r>
          </a:p>
          <a:p>
            <a:pPr>
              <a:defRPr/>
            </a:pPr>
            <a:endParaRPr lang="en-US" altLang="en-US" sz="600" dirty="0"/>
          </a:p>
          <a:p>
            <a:pPr marL="457200" lvl="1" indent="0">
              <a:defRPr/>
            </a:pPr>
            <a:r>
              <a:rPr lang="en-US" altLang="en-US" sz="1100" dirty="0">
                <a:cs typeface="Times New Roman" panose="02020603050405020304" pitchFamily="18" charset="0"/>
              </a:rPr>
              <a:t> </a:t>
            </a:r>
          </a:p>
          <a:p>
            <a:pPr marL="228600" indent="-228600">
              <a:buFontTx/>
              <a:buAutoNum type="arabicPeriod"/>
              <a:defRPr/>
            </a:pPr>
            <a:r>
              <a:rPr lang="en-US" altLang="en-US" sz="1100" dirty="0">
                <a:cs typeface="Times New Roman" panose="02020603050405020304" pitchFamily="18" charset="0"/>
              </a:rPr>
              <a:t>Tubes professionally fabricated (cut, bent, or notched)? </a:t>
            </a:r>
            <a:r>
              <a:rPr lang="en-US" altLang="en-US" sz="1600" b="1" dirty="0">
                <a:cs typeface="Times New Roman" panose="02020603050405020304" pitchFamily="18" charset="0"/>
              </a:rPr>
              <a:t>Yes</a:t>
            </a:r>
            <a:r>
              <a:rPr lang="en-US" altLang="en-US" sz="1100" dirty="0">
                <a:cs typeface="Times New Roman" panose="02020603050405020304" pitchFamily="18" charset="0"/>
              </a:rPr>
              <a:t>    </a:t>
            </a:r>
            <a:r>
              <a:rPr lang="en-US" altLang="en-US" sz="1600" b="1" dirty="0">
                <a:cs typeface="Times New Roman" panose="02020603050405020304" pitchFamily="18" charset="0"/>
              </a:rPr>
              <a:t>No</a:t>
            </a:r>
            <a:r>
              <a:rPr lang="en-US" altLang="en-US" sz="1100" dirty="0">
                <a:cs typeface="Times New Roman" panose="02020603050405020304" pitchFamily="18" charset="0"/>
              </a:rPr>
              <a:t>    (Circle answer, if no question 2 can be skipped)</a:t>
            </a:r>
          </a:p>
          <a:p>
            <a:pPr marL="457200" lvl="1" indent="0">
              <a:defRPr/>
            </a:pPr>
            <a:r>
              <a:rPr lang="en-US" altLang="en-US" sz="1100" dirty="0">
                <a:cs typeface="Times New Roman" panose="02020603050405020304" pitchFamily="18" charset="0"/>
              </a:rPr>
              <a:t>Please mark each tube that was professionally fabricated. </a:t>
            </a:r>
          </a:p>
          <a:p>
            <a:pPr marL="457200" lvl="1" indent="0">
              <a:defRPr/>
            </a:pPr>
            <a:r>
              <a:rPr lang="en-US" altLang="en-US" sz="1100" dirty="0">
                <a:cs typeface="Times New Roman" panose="02020603050405020304" pitchFamily="18" charset="0"/>
              </a:rPr>
              <a:t>RRH </a:t>
            </a:r>
            <a:r>
              <a:rPr lang="en-US" altLang="en-US" dirty="0">
                <a:latin typeface="+mn-lt"/>
                <a:cs typeface="Times New Roman" panose="02020603050405020304" pitchFamily="18" charset="0"/>
              </a:rPr>
              <a:t>□	 </a:t>
            </a:r>
            <a:r>
              <a:rPr lang="en-US" altLang="en-US" sz="1100" dirty="0">
                <a:latin typeface="+mn-lt"/>
                <a:cs typeface="Times New Roman" panose="02020603050405020304" pitchFamily="18" charset="0"/>
              </a:rPr>
              <a:t>RHO </a:t>
            </a:r>
            <a:r>
              <a:rPr lang="en-US" altLang="en-US" dirty="0">
                <a:solidFill>
                  <a:prstClr val="black"/>
                </a:solidFill>
                <a:latin typeface="Calibri"/>
                <a:cs typeface="Times New Roman" panose="02020603050405020304" pitchFamily="18" charset="0"/>
              </a:rPr>
              <a:t>□</a:t>
            </a:r>
            <a:r>
              <a:rPr lang="en-US" altLang="en-US" sz="1100" dirty="0">
                <a:latin typeface="+mn-lt"/>
                <a:cs typeface="Times New Roman" panose="02020603050405020304" pitchFamily="18" charset="0"/>
              </a:rPr>
              <a:t>   FBM </a:t>
            </a:r>
            <a:r>
              <a:rPr lang="en-US" altLang="en-US" dirty="0">
                <a:solidFill>
                  <a:prstClr val="black"/>
                </a:solidFill>
                <a:latin typeface="Calibri"/>
                <a:cs typeface="Times New Roman" panose="02020603050405020304" pitchFamily="18" charset="0"/>
              </a:rPr>
              <a:t>□</a:t>
            </a:r>
            <a:r>
              <a:rPr lang="en-US" altLang="en-US" sz="1100" dirty="0">
                <a:latin typeface="+mn-lt"/>
                <a:cs typeface="Times New Roman" panose="02020603050405020304" pitchFamily="18" charset="0"/>
              </a:rPr>
              <a:t>   ALC </a:t>
            </a:r>
            <a:r>
              <a:rPr lang="en-US" altLang="en-US" dirty="0">
                <a:solidFill>
                  <a:prstClr val="black"/>
                </a:solidFill>
                <a:latin typeface="Calibri"/>
                <a:cs typeface="Times New Roman" panose="02020603050405020304" pitchFamily="18" charset="0"/>
              </a:rPr>
              <a:t>□  </a:t>
            </a:r>
            <a:r>
              <a:rPr lang="en-US" altLang="en-US" sz="1100" dirty="0">
                <a:latin typeface="+mn-lt"/>
                <a:cs typeface="Times New Roman" panose="02020603050405020304" pitchFamily="18" charset="0"/>
              </a:rPr>
              <a:t>BLC </a:t>
            </a:r>
            <a:r>
              <a:rPr lang="en-US" altLang="en-US" dirty="0">
                <a:solidFill>
                  <a:prstClr val="black"/>
                </a:solidFill>
                <a:latin typeface="Calibri"/>
                <a:cs typeface="Times New Roman" panose="02020603050405020304" pitchFamily="18" charset="0"/>
              </a:rPr>
              <a:t>□ </a:t>
            </a:r>
            <a:r>
              <a:rPr lang="en-US" altLang="en-US" sz="1100" dirty="0">
                <a:latin typeface="+mn-lt"/>
                <a:cs typeface="Times New Roman" panose="02020603050405020304" pitchFamily="18" charset="0"/>
              </a:rPr>
              <a:t>  CLC </a:t>
            </a:r>
            <a:r>
              <a:rPr lang="en-US" altLang="en-US" dirty="0">
                <a:solidFill>
                  <a:prstClr val="black"/>
                </a:solidFill>
                <a:latin typeface="Calibri"/>
                <a:cs typeface="Times New Roman" panose="02020603050405020304" pitchFamily="18" charset="0"/>
              </a:rPr>
              <a:t>□   </a:t>
            </a:r>
            <a:r>
              <a:rPr lang="en-US" altLang="en-US" sz="1100" dirty="0">
                <a:latin typeface="+mn-lt"/>
                <a:cs typeface="Times New Roman" panose="02020603050405020304" pitchFamily="18" charset="0"/>
              </a:rPr>
              <a:t>DLC </a:t>
            </a:r>
            <a:r>
              <a:rPr lang="en-US" altLang="en-US" dirty="0">
                <a:solidFill>
                  <a:prstClr val="black"/>
                </a:solidFill>
                <a:latin typeface="Calibri"/>
                <a:cs typeface="Times New Roman" panose="02020603050405020304" pitchFamily="18" charset="0"/>
              </a:rPr>
              <a:t>□   </a:t>
            </a:r>
            <a:r>
              <a:rPr lang="en-US" altLang="en-US" sz="1100" dirty="0">
                <a:latin typeface="+mn-lt"/>
                <a:cs typeface="Times New Roman" panose="02020603050405020304" pitchFamily="18" charset="0"/>
              </a:rPr>
              <a:t>FLC </a:t>
            </a:r>
            <a:r>
              <a:rPr lang="en-US" altLang="en-US" dirty="0">
                <a:solidFill>
                  <a:prstClr val="black"/>
                </a:solidFill>
                <a:latin typeface="Calibri"/>
                <a:cs typeface="Times New Roman" panose="02020603050405020304" pitchFamily="18" charset="0"/>
              </a:rPr>
              <a:t>□   </a:t>
            </a:r>
            <a:r>
              <a:rPr lang="en-US" altLang="en-US" sz="1100" dirty="0">
                <a:latin typeface="+mn-lt"/>
                <a:cs typeface="Times New Roman" panose="02020603050405020304" pitchFamily="18" charset="0"/>
              </a:rPr>
              <a:t>LFS </a:t>
            </a:r>
            <a:r>
              <a:rPr lang="en-US" altLang="en-US" dirty="0">
                <a:solidFill>
                  <a:prstClr val="black"/>
                </a:solidFill>
                <a:latin typeface="Calibri"/>
                <a:cs typeface="Times New Roman" panose="02020603050405020304" pitchFamily="18" charset="0"/>
              </a:rPr>
              <a:t>□ </a:t>
            </a:r>
            <a:endParaRPr lang="en-US" altLang="en-US" sz="1100" dirty="0">
              <a:solidFill>
                <a:prstClr val="black"/>
              </a:solidFill>
              <a:latin typeface="Calibri"/>
              <a:cs typeface="Times New Roman" panose="02020603050405020304" pitchFamily="18" charset="0"/>
            </a:endParaRPr>
          </a:p>
          <a:p>
            <a:pPr marL="457200" lvl="1" indent="0">
              <a:defRPr/>
            </a:pPr>
            <a:r>
              <a:rPr lang="en-US" altLang="en-US" sz="1100" dirty="0">
                <a:solidFill>
                  <a:prstClr val="black"/>
                </a:solidFill>
                <a:latin typeface="Calibri"/>
                <a:cs typeface="Times New Roman" panose="02020603050405020304" pitchFamily="18" charset="0"/>
              </a:rPr>
              <a:t>LDB </a:t>
            </a:r>
            <a:r>
              <a:rPr lang="en-US" altLang="en-US" dirty="0">
                <a:solidFill>
                  <a:prstClr val="black"/>
                </a:solidFill>
                <a:latin typeface="Calibri"/>
                <a:cs typeface="Times New Roman" panose="02020603050405020304" pitchFamily="18" charset="0"/>
              </a:rPr>
              <a:t>□ </a:t>
            </a:r>
            <a:r>
              <a:rPr lang="en-US" altLang="en-US" sz="1100" dirty="0">
                <a:solidFill>
                  <a:prstClr val="black"/>
                </a:solidFill>
                <a:latin typeface="Calibri"/>
                <a:cs typeface="Times New Roman" panose="02020603050405020304" pitchFamily="18" charset="0"/>
              </a:rPr>
              <a:t> SIM </a:t>
            </a:r>
            <a:r>
              <a:rPr lang="en-US" altLang="en-US" dirty="0">
                <a:solidFill>
                  <a:prstClr val="black"/>
                </a:solidFill>
                <a:latin typeface="Calibri"/>
                <a:cs typeface="Times New Roman" panose="02020603050405020304" pitchFamily="18" charset="0"/>
              </a:rPr>
              <a:t>□ </a:t>
            </a:r>
            <a:r>
              <a:rPr lang="en-US" altLang="en-US" sz="1100" dirty="0">
                <a:solidFill>
                  <a:prstClr val="black"/>
                </a:solidFill>
                <a:latin typeface="Calibri"/>
                <a:cs typeface="Times New Roman" panose="02020603050405020304" pitchFamily="18" charset="0"/>
              </a:rPr>
              <a:t>FAB </a:t>
            </a:r>
            <a:r>
              <a:rPr lang="en-US" altLang="en-US" dirty="0">
                <a:solidFill>
                  <a:prstClr val="black"/>
                </a:solidFill>
                <a:latin typeface="Calibri"/>
                <a:cs typeface="Times New Roman" panose="02020603050405020304" pitchFamily="18" charset="0"/>
              </a:rPr>
              <a:t>□ </a:t>
            </a:r>
            <a:r>
              <a:rPr lang="en-US" altLang="en-US" sz="1100" dirty="0">
                <a:solidFill>
                  <a:prstClr val="black"/>
                </a:solidFill>
                <a:latin typeface="Calibri"/>
                <a:cs typeface="Times New Roman" panose="02020603050405020304" pitchFamily="18" charset="0"/>
              </a:rPr>
              <a:t>USM  </a:t>
            </a:r>
            <a:r>
              <a:rPr lang="en-US" altLang="en-US" dirty="0">
                <a:solidFill>
                  <a:prstClr val="black"/>
                </a:solidFill>
                <a:latin typeface="Calibri"/>
                <a:cs typeface="Times New Roman" panose="02020603050405020304" pitchFamily="18" charset="0"/>
              </a:rPr>
              <a:t>□ </a:t>
            </a:r>
            <a:r>
              <a:rPr lang="en-US" altLang="en-US" sz="1100" dirty="0">
                <a:solidFill>
                  <a:prstClr val="black"/>
                </a:solidFill>
                <a:latin typeface="Calibri"/>
                <a:cs typeface="Times New Roman" panose="02020603050405020304" pitchFamily="18" charset="0"/>
              </a:rPr>
              <a:t>RLC </a:t>
            </a:r>
            <a:r>
              <a:rPr lang="en-US" altLang="en-US" dirty="0">
                <a:solidFill>
                  <a:prstClr val="black"/>
                </a:solidFill>
                <a:latin typeface="Calibri"/>
                <a:cs typeface="Times New Roman" panose="02020603050405020304" pitchFamily="18" charset="0"/>
              </a:rPr>
              <a:t>□ </a:t>
            </a:r>
            <a:endParaRPr lang="en-US" altLang="en-US" sz="1100" dirty="0">
              <a:solidFill>
                <a:prstClr val="black"/>
              </a:solidFill>
              <a:latin typeface="Calibri"/>
              <a:cs typeface="Times New Roman" panose="02020603050405020304" pitchFamily="18" charset="0"/>
            </a:endParaRPr>
          </a:p>
          <a:p>
            <a:pPr marL="457200" lvl="1" indent="0">
              <a:defRPr/>
            </a:pPr>
            <a:endParaRPr lang="en-US" altLang="en-US" sz="1100" dirty="0">
              <a:cs typeface="Times New Roman" panose="02020603050405020304" pitchFamily="18" charset="0"/>
            </a:endParaRPr>
          </a:p>
          <a:p>
            <a:pPr>
              <a:defRPr/>
            </a:pPr>
            <a:r>
              <a:rPr lang="en-US" altLang="en-US" sz="1100" dirty="0"/>
              <a:t>2.</a:t>
            </a:r>
            <a:r>
              <a:rPr lang="en-US" altLang="en-US" sz="1100" dirty="0">
                <a:cs typeface="Times New Roman" panose="02020603050405020304" pitchFamily="18" charset="0"/>
              </a:rPr>
              <a:t> Mark the equipment that the team does not have access to use for frame fabrication that required them</a:t>
            </a:r>
          </a:p>
          <a:p>
            <a:pPr>
              <a:defRPr/>
            </a:pPr>
            <a:r>
              <a:rPr lang="en-US" altLang="en-US" sz="1100" dirty="0">
                <a:cs typeface="Times New Roman" panose="02020603050405020304" pitchFamily="18" charset="0"/>
              </a:rPr>
              <a:t>    to outsource the component?</a:t>
            </a:r>
          </a:p>
          <a:p>
            <a:pPr>
              <a:defRPr/>
            </a:pPr>
            <a:endParaRPr lang="en-US" altLang="en-US" sz="1100" dirty="0">
              <a:cs typeface="Times New Roman" panose="02020603050405020304" pitchFamily="18" charset="0"/>
            </a:endParaRPr>
          </a:p>
          <a:p>
            <a:pPr marL="457200" lvl="1" indent="0">
              <a:defRPr/>
            </a:pPr>
            <a:r>
              <a:rPr lang="en-US" altLang="en-US" sz="1100" dirty="0">
                <a:solidFill>
                  <a:prstClr val="black"/>
                </a:solidFill>
                <a:cs typeface="Times New Roman" panose="02020603050405020304" pitchFamily="18" charset="0"/>
              </a:rPr>
              <a:t>Tube Bender </a:t>
            </a:r>
            <a:r>
              <a:rPr lang="en-US" altLang="en-US" dirty="0">
                <a:solidFill>
                  <a:prstClr val="black"/>
                </a:solidFill>
                <a:latin typeface="Calibri"/>
                <a:cs typeface="Times New Roman" panose="02020603050405020304" pitchFamily="18" charset="0"/>
              </a:rPr>
              <a:t>□ </a:t>
            </a:r>
            <a:r>
              <a:rPr lang="en-US" altLang="en-US" sz="1100" dirty="0">
                <a:solidFill>
                  <a:prstClr val="black"/>
                </a:solidFill>
                <a:latin typeface="Calibri"/>
                <a:cs typeface="Times New Roman" panose="02020603050405020304" pitchFamily="18" charset="0"/>
              </a:rPr>
              <a:t>Tube Notching/Radiusing Equipment</a:t>
            </a:r>
            <a:r>
              <a:rPr lang="en-US" altLang="en-US" dirty="0">
                <a:solidFill>
                  <a:prstClr val="black"/>
                </a:solidFill>
                <a:latin typeface="Calibri"/>
                <a:cs typeface="Times New Roman" panose="02020603050405020304" pitchFamily="18" charset="0"/>
              </a:rPr>
              <a:t> □</a:t>
            </a:r>
            <a:r>
              <a:rPr lang="en-US" altLang="en-US" sz="1100" dirty="0">
                <a:solidFill>
                  <a:prstClr val="black"/>
                </a:solidFill>
                <a:latin typeface="Calibri"/>
                <a:cs typeface="Times New Roman" panose="02020603050405020304" pitchFamily="18" charset="0"/>
              </a:rPr>
              <a:t>   Tube Angle/Straight Cut Equipment </a:t>
            </a:r>
            <a:r>
              <a:rPr lang="en-US" altLang="en-US" dirty="0">
                <a:solidFill>
                  <a:prstClr val="black"/>
                </a:solidFill>
                <a:latin typeface="Calibri"/>
                <a:cs typeface="Times New Roman" panose="02020603050405020304" pitchFamily="18" charset="0"/>
              </a:rPr>
              <a:t>□</a:t>
            </a:r>
          </a:p>
          <a:p>
            <a:pPr marL="457200" lvl="1" indent="0">
              <a:defRPr/>
            </a:pPr>
            <a:endParaRPr lang="en-US" altLang="en-US" sz="1100" b="1" i="1" u="sng" dirty="0">
              <a:cs typeface="Times New Roman" panose="02020603050405020304" pitchFamily="18" charset="0"/>
            </a:endParaRPr>
          </a:p>
          <a:p>
            <a:pPr>
              <a:defRPr/>
            </a:pPr>
            <a:r>
              <a:rPr lang="en-US" altLang="en-US" sz="1100" dirty="0">
                <a:cs typeface="Times New Roman" panose="02020603050405020304" pitchFamily="18" charset="0"/>
              </a:rPr>
              <a:t>3. Were any weld joins on the frame professionally welded? </a:t>
            </a:r>
            <a:r>
              <a:rPr lang="en-US" altLang="en-US" sz="1600" b="1" dirty="0">
                <a:cs typeface="Times New Roman" panose="02020603050405020304" pitchFamily="18" charset="0"/>
              </a:rPr>
              <a:t>Yes   No</a:t>
            </a:r>
          </a:p>
          <a:p>
            <a:pPr>
              <a:tabLst>
                <a:tab pos="457200" algn="l"/>
              </a:tabLst>
              <a:defRPr/>
            </a:pPr>
            <a:r>
              <a:rPr lang="en-US" altLang="en-US" sz="1100" dirty="0">
                <a:cs typeface="Times New Roman" panose="02020603050405020304" pitchFamily="18" charset="0"/>
              </a:rPr>
              <a:t>	If yes, please answer the following questions.</a:t>
            </a:r>
            <a:endParaRPr lang="en-US" altLang="en-US" sz="600" dirty="0"/>
          </a:p>
          <a:p>
            <a:pPr>
              <a:lnSpc>
                <a:spcPct val="200000"/>
              </a:lnSpc>
              <a:tabLst>
                <a:tab pos="457200" algn="l"/>
              </a:tabLst>
              <a:defRPr/>
            </a:pPr>
            <a:r>
              <a:rPr lang="en-US" altLang="en-US" sz="1100" dirty="0">
                <a:cs typeface="Times New Roman" panose="02020603050405020304" pitchFamily="18" charset="0"/>
              </a:rPr>
              <a:t>	Number of joints professionally welded: ______________________</a:t>
            </a:r>
          </a:p>
          <a:p>
            <a:pPr>
              <a:lnSpc>
                <a:spcPct val="200000"/>
              </a:lnSpc>
              <a:tabLst>
                <a:tab pos="457200" algn="l"/>
              </a:tabLst>
              <a:defRPr/>
            </a:pPr>
            <a:r>
              <a:rPr lang="en-US" altLang="en-US" sz="1100" dirty="0">
                <a:cs typeface="Times New Roman" panose="02020603050405020304" pitchFamily="18" charset="0"/>
              </a:rPr>
              <a:t>	Name of Welder:_______________________________</a:t>
            </a:r>
          </a:p>
          <a:p>
            <a:pPr>
              <a:defRPr/>
            </a:pPr>
            <a:endParaRPr lang="en-US" altLang="en-US" sz="600" dirty="0"/>
          </a:p>
          <a:p>
            <a:pPr algn="ctr">
              <a:defRPr/>
            </a:pPr>
            <a:r>
              <a:rPr lang="en-US" altLang="en-US" sz="1100" b="1" dirty="0">
                <a:cs typeface="Times New Roman" panose="02020603050405020304" pitchFamily="18" charset="0"/>
              </a:rPr>
              <a:t>WE HAVE EXAMINED THE ABOVE INFORMATION AND TO THE BEST OF OUR </a:t>
            </a:r>
            <a:br>
              <a:rPr lang="en-US" altLang="en-US" sz="1100" b="1" dirty="0">
                <a:cs typeface="Times New Roman" panose="02020603050405020304" pitchFamily="18" charset="0"/>
              </a:rPr>
            </a:br>
            <a:r>
              <a:rPr lang="en-US" altLang="en-US" sz="1100" b="1" dirty="0">
                <a:cs typeface="Times New Roman" panose="02020603050405020304" pitchFamily="18" charset="0"/>
              </a:rPr>
              <a:t>KNOWLEDGE DEEM IT TO BE ACCURATE.</a:t>
            </a:r>
            <a:endParaRPr lang="en-US" altLang="en-US" sz="600" dirty="0"/>
          </a:p>
          <a:p>
            <a:pPr>
              <a:defRPr/>
            </a:pPr>
            <a:endParaRPr lang="en-US" altLang="en-US" dirty="0"/>
          </a:p>
        </p:txBody>
      </p:sp>
      <p:sp>
        <p:nvSpPr>
          <p:cNvPr id="3" name="Text Box 35">
            <a:extLst>
              <a:ext uri="{FF2B5EF4-FFF2-40B4-BE49-F238E27FC236}">
                <a16:creationId xmlns:a16="http://schemas.microsoft.com/office/drawing/2014/main" id="{C64AD757-C538-5693-EC59-0C8E8316BD5F}"/>
              </a:ext>
            </a:extLst>
          </p:cNvPr>
          <p:cNvSpPr txBox="1">
            <a:spLocks noChangeArrowheads="1"/>
          </p:cNvSpPr>
          <p:nvPr userDrawn="1"/>
        </p:nvSpPr>
        <p:spPr bwMode="auto">
          <a:xfrm>
            <a:off x="360363" y="6892925"/>
            <a:ext cx="6067425" cy="1619250"/>
          </a:xfrm>
          <a:prstGeom prst="rect">
            <a:avLst/>
          </a:prstGeom>
          <a:solidFill>
            <a:srgbClr val="FFFFFF"/>
          </a:solidFill>
          <a:ln w="9525">
            <a:solidFill>
              <a:srgbClr val="000000"/>
            </a:solidFill>
            <a:miter lim="800000"/>
            <a:headEnd/>
            <a:tailEnd/>
          </a:ln>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defRPr/>
            </a:pPr>
            <a:endParaRPr lang="en-US" altLang="en-US" sz="1000" dirty="0">
              <a:cs typeface="Times New Roman" panose="02020603050405020304" pitchFamily="18" charset="0"/>
            </a:endParaRPr>
          </a:p>
          <a:p>
            <a:pPr>
              <a:defRPr/>
            </a:pPr>
            <a:endParaRPr lang="en-US" altLang="en-US" sz="1000" dirty="0">
              <a:cs typeface="Times New Roman" panose="02020603050405020304" pitchFamily="18" charset="0"/>
            </a:endParaRPr>
          </a:p>
          <a:p>
            <a:pPr algn="ctr">
              <a:defRPr/>
            </a:pPr>
            <a:r>
              <a:rPr lang="en-US" altLang="en-US" sz="1000" dirty="0">
                <a:cs typeface="Times New Roman" panose="02020603050405020304" pitchFamily="18" charset="0"/>
              </a:rPr>
              <a:t>TEAM CAPTAIN:  </a:t>
            </a:r>
            <a:r>
              <a:rPr lang="en-US" altLang="en-US" sz="1000" i="1" u="sng" dirty="0">
                <a:cs typeface="Times New Roman" panose="02020603050405020304" pitchFamily="18" charset="0"/>
              </a:rPr>
              <a:t>­­­­                                                                                      </a:t>
            </a:r>
            <a:r>
              <a:rPr lang="en-US" altLang="en-US" sz="1000" dirty="0">
                <a:cs typeface="Times New Roman" panose="02020603050405020304" pitchFamily="18" charset="0"/>
              </a:rPr>
              <a:t>	</a:t>
            </a:r>
            <a:r>
              <a:rPr lang="en-US" altLang="en-US" sz="1000" i="1" u="sng" dirty="0">
                <a:cs typeface="Times New Roman" panose="02020603050405020304" pitchFamily="18" charset="0"/>
              </a:rPr>
              <a:t>_                                  </a:t>
            </a:r>
            <a:r>
              <a:rPr lang="en-US" altLang="en-US" sz="1000" u="sng" dirty="0">
                <a:cs typeface="Times New Roman" panose="02020603050405020304" pitchFamily="18" charset="0"/>
              </a:rPr>
              <a:t>_</a:t>
            </a:r>
            <a:r>
              <a:rPr lang="en-US" altLang="en-US" sz="1000" dirty="0">
                <a:cs typeface="Times New Roman" panose="02020603050405020304" pitchFamily="18" charset="0"/>
              </a:rPr>
              <a:t> </a:t>
            </a:r>
            <a:endParaRPr lang="en-US" altLang="en-US" sz="600" dirty="0"/>
          </a:p>
          <a:p>
            <a:pPr algn="ctr">
              <a:defRPr/>
            </a:pPr>
            <a:r>
              <a:rPr lang="en-US" altLang="en-US" sz="1000" dirty="0">
                <a:cs typeface="Times New Roman" panose="02020603050405020304" pitchFamily="18" charset="0"/>
              </a:rPr>
              <a:t>       	                               (SIGNATURE)		            (DATE)</a:t>
            </a:r>
            <a:endParaRPr lang="en-US" altLang="en-US" sz="600" dirty="0"/>
          </a:p>
          <a:p>
            <a:pPr algn="ctr">
              <a:defRPr/>
            </a:pPr>
            <a:endParaRPr lang="en-US" altLang="en-US" sz="1000" dirty="0">
              <a:cs typeface="Times New Roman" panose="02020603050405020304" pitchFamily="18" charset="0"/>
            </a:endParaRPr>
          </a:p>
          <a:p>
            <a:pPr algn="ctr">
              <a:defRPr/>
            </a:pPr>
            <a:endParaRPr lang="en-US" altLang="en-US" sz="1000" dirty="0">
              <a:cs typeface="Times New Roman" panose="02020603050405020304" pitchFamily="18" charset="0"/>
            </a:endParaRPr>
          </a:p>
          <a:p>
            <a:pPr algn="ctr">
              <a:defRPr/>
            </a:pPr>
            <a:r>
              <a:rPr lang="en-US" altLang="en-US" sz="1000" dirty="0">
                <a:cs typeface="Times New Roman" panose="02020603050405020304" pitchFamily="18" charset="0"/>
              </a:rPr>
              <a:t>FACULTY ADVISOR: </a:t>
            </a:r>
            <a:r>
              <a:rPr lang="en-US" altLang="en-US" sz="1600" u="sng" dirty="0">
                <a:latin typeface="Rage Italic" panose="03070502040507070304" pitchFamily="66" charset="0"/>
                <a:cs typeface="Times New Roman" panose="02020603050405020304" pitchFamily="18" charset="0"/>
              </a:rPr>
              <a:t>                                              </a:t>
            </a:r>
            <a:r>
              <a:rPr lang="en-US" altLang="en-US" sz="1600" i="1" dirty="0">
                <a:latin typeface="Rage Italic" panose="03070502040507070304" pitchFamily="66" charset="0"/>
                <a:cs typeface="Times New Roman" panose="02020603050405020304" pitchFamily="18" charset="0"/>
              </a:rPr>
              <a:t>     </a:t>
            </a:r>
            <a:r>
              <a:rPr lang="en-US" altLang="en-US" sz="1000" dirty="0">
                <a:cs typeface="Times New Roman" panose="02020603050405020304" pitchFamily="18" charset="0"/>
              </a:rPr>
              <a:t>	</a:t>
            </a:r>
            <a:r>
              <a:rPr lang="en-US" altLang="en-US" sz="1000" i="1" u="sng" dirty="0">
                <a:cs typeface="Times New Roman" panose="02020603050405020304" pitchFamily="18" charset="0"/>
              </a:rPr>
              <a:t>_                                  </a:t>
            </a:r>
            <a:r>
              <a:rPr lang="en-US" altLang="en-US" sz="1000" u="sng" dirty="0">
                <a:cs typeface="Times New Roman" panose="02020603050405020304" pitchFamily="18" charset="0"/>
              </a:rPr>
              <a:t>_</a:t>
            </a:r>
            <a:br>
              <a:rPr lang="en-US" altLang="en-US" sz="600" dirty="0"/>
            </a:br>
            <a:r>
              <a:rPr lang="en-US" altLang="en-US" sz="600" dirty="0"/>
              <a:t>	                                                 </a:t>
            </a:r>
            <a:r>
              <a:rPr lang="en-US" altLang="en-US" sz="1000" dirty="0">
                <a:cs typeface="Times New Roman" panose="02020603050405020304" pitchFamily="18" charset="0"/>
              </a:rPr>
              <a:t>(SIGNATURE)		            (DATE)</a:t>
            </a:r>
            <a:endParaRPr lang="en-US" altLang="en-US" sz="600" dirty="0"/>
          </a:p>
          <a:p>
            <a:pPr algn="ctr">
              <a:defRPr/>
            </a:pPr>
            <a:endParaRPr lang="en-US" altLang="en-US" dirty="0"/>
          </a:p>
        </p:txBody>
      </p:sp>
      <p:sp>
        <p:nvSpPr>
          <p:cNvPr id="4" name="Rectangle 3">
            <a:extLst>
              <a:ext uri="{FF2B5EF4-FFF2-40B4-BE49-F238E27FC236}">
                <a16:creationId xmlns:a16="http://schemas.microsoft.com/office/drawing/2014/main" id="{117C5E8D-F5C9-6E6B-99F0-8A3D98091137}"/>
              </a:ext>
            </a:extLst>
          </p:cNvPr>
          <p:cNvSpPr>
            <a:spLocks noChangeArrowheads="1"/>
          </p:cNvSpPr>
          <p:nvPr userDrawn="1"/>
        </p:nvSpPr>
        <p:spPr bwMode="auto">
          <a:xfrm>
            <a:off x="563563" y="8534400"/>
            <a:ext cx="5683250" cy="431800"/>
          </a:xfrm>
          <a:prstGeom prst="rect">
            <a:avLst/>
          </a:prstGeom>
          <a:noFill/>
          <a:ln>
            <a:noFill/>
          </a:ln>
          <a:effectLst/>
        </p:spPr>
        <p:txBody>
          <a:bodyPr anchor="ct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defRPr/>
            </a:pPr>
            <a:r>
              <a:rPr lang="en-US" altLang="en-US" sz="1100" b="1" i="1" dirty="0">
                <a:cs typeface="Times New Roman" panose="02020603050405020304" pitchFamily="18" charset="0"/>
              </a:rPr>
              <a:t>Bring a signed and completed copy of this form with you to technical inspection</a:t>
            </a:r>
            <a:endParaRPr lang="en-US" altLang="en-US" sz="600" dirty="0"/>
          </a:p>
          <a:p>
            <a:pPr algn="ctr">
              <a:defRPr/>
            </a:pPr>
            <a:r>
              <a:rPr lang="en-US" altLang="en-US" sz="1100" b="1" i="1" dirty="0">
                <a:cs typeface="Times New Roman" panose="02020603050405020304" pitchFamily="18" charset="0"/>
              </a:rPr>
              <a:t>FOR EACH COMPETION your team is entering.</a:t>
            </a:r>
            <a:endParaRPr lang="en-US" altLang="en-US" dirty="0"/>
          </a:p>
        </p:txBody>
      </p:sp>
      <p:sp>
        <p:nvSpPr>
          <p:cNvPr id="5" name="Rectangle 4">
            <a:extLst>
              <a:ext uri="{FF2B5EF4-FFF2-40B4-BE49-F238E27FC236}">
                <a16:creationId xmlns:a16="http://schemas.microsoft.com/office/drawing/2014/main" id="{5D366857-D516-EF36-1AC8-CBDC0A9EFEF4}"/>
              </a:ext>
            </a:extLst>
          </p:cNvPr>
          <p:cNvSpPr>
            <a:spLocks noChangeArrowheads="1"/>
          </p:cNvSpPr>
          <p:nvPr userDrawn="1"/>
        </p:nvSpPr>
        <p:spPr bwMode="auto">
          <a:xfrm>
            <a:off x="419100" y="808038"/>
            <a:ext cx="6019800" cy="646112"/>
          </a:xfrm>
          <a:prstGeom prst="rect">
            <a:avLst/>
          </a:prstGeom>
          <a:noFill/>
          <a:ln>
            <a:noFill/>
          </a:ln>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defRPr/>
            </a:pPr>
            <a:r>
              <a:rPr lang="en-US" altLang="en-US" b="1" dirty="0">
                <a:latin typeface="Times New Roman" panose="02020603050405020304" pitchFamily="18" charset="0"/>
              </a:rPr>
              <a:t>BAJA SAE Professional Fabrication and Manufacturing</a:t>
            </a:r>
            <a:br>
              <a:rPr lang="en-US" altLang="en-US" b="1" dirty="0">
                <a:latin typeface="Arial" panose="020B0604020202020204" pitchFamily="34" charset="0"/>
              </a:rPr>
            </a:br>
            <a:r>
              <a:rPr lang="en-US" altLang="en-US" b="1" dirty="0">
                <a:latin typeface="Times New Roman" panose="02020603050405020304" pitchFamily="18" charset="0"/>
              </a:rPr>
              <a:t>2025 BAJA SAE COMPETITIONS</a:t>
            </a:r>
            <a:endParaRPr lang="en-US" altLang="en-US" dirty="0"/>
          </a:p>
        </p:txBody>
      </p:sp>
    </p:spTree>
    <p:extLst>
      <p:ext uri="{BB962C8B-B14F-4D97-AF65-F5344CB8AC3E}">
        <p14:creationId xmlns:p14="http://schemas.microsoft.com/office/powerpoint/2010/main" val="417795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Primary Material Certifications">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4D64ECC-8D1A-CA74-3835-2F836EBB9484}"/>
              </a:ext>
            </a:extLst>
          </p:cNvPr>
          <p:cNvGraphicFramePr>
            <a:graphicFrameLocks noGrp="1"/>
          </p:cNvGraphicFramePr>
          <p:nvPr/>
        </p:nvGraphicFramePr>
        <p:xfrm>
          <a:off x="228600" y="8534400"/>
          <a:ext cx="6418263" cy="369888"/>
        </p:xfrm>
        <a:graphic>
          <a:graphicData uri="http://schemas.openxmlformats.org/drawingml/2006/table">
            <a:tbl>
              <a:tblPr firstRow="1" bandRow="1">
                <a:tableStyleId>{5940675A-B579-460E-94D1-54222C63F5DA}</a:tableStyleId>
              </a:tblPr>
              <a:tblGrid>
                <a:gridCol w="1417988">
                  <a:extLst>
                    <a:ext uri="{9D8B030D-6E8A-4147-A177-3AD203B41FA5}">
                      <a16:colId xmlns:a16="http://schemas.microsoft.com/office/drawing/2014/main" val="20000"/>
                    </a:ext>
                  </a:extLst>
                </a:gridCol>
                <a:gridCol w="5000275">
                  <a:extLst>
                    <a:ext uri="{9D8B030D-6E8A-4147-A177-3AD203B41FA5}">
                      <a16:colId xmlns:a16="http://schemas.microsoft.com/office/drawing/2014/main" val="20001"/>
                    </a:ext>
                  </a:extLst>
                </a:gridCol>
              </a:tblGrid>
              <a:tr h="369888">
                <a:tc>
                  <a:txBody>
                    <a:bodyPr/>
                    <a:lstStyle/>
                    <a:p>
                      <a:r>
                        <a:rPr lang="en-US" sz="1400" b="1" dirty="0">
                          <a:solidFill>
                            <a:schemeClr val="tx2"/>
                          </a:solidFill>
                        </a:rPr>
                        <a:t>School Name:</a:t>
                      </a:r>
                    </a:p>
                  </a:txBody>
                  <a:tcPr marL="91438" marR="91438" marT="45603" marB="45603" anchor="ctr">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9050" cap="flat" cmpd="sng" algn="ctr">
                      <a:solidFill>
                        <a:schemeClr val="tx2"/>
                      </a:solidFill>
                      <a:prstDash val="solid"/>
                      <a:round/>
                      <a:headEnd type="none" w="med" len="med"/>
                      <a:tailEnd type="none" w="med" len="med"/>
                    </a:lnB>
                  </a:tcPr>
                </a:tc>
                <a:tc>
                  <a:txBody>
                    <a:bodyPr/>
                    <a:lstStyle/>
                    <a:p>
                      <a:endParaRPr lang="en-US" sz="1400" dirty="0"/>
                    </a:p>
                  </a:txBody>
                  <a:tcPr marL="91438" marR="91438" marT="45603" marB="45603" anchor="ctr">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90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 name="Rectangle 2">
            <a:extLst>
              <a:ext uri="{FF2B5EF4-FFF2-40B4-BE49-F238E27FC236}">
                <a16:creationId xmlns:a16="http://schemas.microsoft.com/office/drawing/2014/main" id="{3B7FBF9E-39F5-8896-6B45-7BC124176586}"/>
              </a:ext>
            </a:extLst>
          </p:cNvPr>
          <p:cNvSpPr>
            <a:spLocks noChangeArrowheads="1"/>
          </p:cNvSpPr>
          <p:nvPr userDrawn="1"/>
        </p:nvSpPr>
        <p:spPr bwMode="auto">
          <a:xfrm>
            <a:off x="419100" y="808038"/>
            <a:ext cx="6019800" cy="707886"/>
          </a:xfrm>
          <a:prstGeom prst="rect">
            <a:avLst/>
          </a:prstGeom>
          <a:noFill/>
          <a:ln>
            <a:noFill/>
          </a:ln>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defRPr/>
            </a:pPr>
            <a:r>
              <a:rPr lang="en-US" altLang="en-US" b="1" dirty="0">
                <a:latin typeface="Times New Roman" panose="02020603050405020304" pitchFamily="18" charset="0"/>
              </a:rPr>
              <a:t>PRIMARY MATERIAL CERTIFICATIONS</a:t>
            </a:r>
          </a:p>
          <a:p>
            <a:pPr algn="ctr" eaLnBrk="1" hangingPunct="1">
              <a:defRPr/>
            </a:pPr>
            <a:r>
              <a:rPr lang="en-US" altLang="en-US" sz="1200" b="1" dirty="0">
                <a:highlight>
                  <a:srgbClr val="FFFF00"/>
                </a:highlight>
                <a:latin typeface="Times New Roman" panose="02020603050405020304" pitchFamily="18" charset="0"/>
              </a:rPr>
              <a:t>HIGHLIGHT ALL RELEVENT VALUES (LIMIT 10 PAGES)</a:t>
            </a:r>
          </a:p>
          <a:p>
            <a:pPr algn="ctr" eaLnBrk="1" hangingPunct="1">
              <a:defRPr/>
            </a:pPr>
            <a:r>
              <a:rPr lang="en-US" altLang="en-US" sz="1000" b="1" dirty="0">
                <a:latin typeface="Times New Roman" panose="02020603050405020304" pitchFamily="18" charset="0"/>
              </a:rPr>
              <a:t>PROVIDE ALL PAGES (IN ORDER)</a:t>
            </a:r>
            <a:endParaRPr lang="en-US" altLang="en-US" dirty="0"/>
          </a:p>
        </p:txBody>
      </p:sp>
    </p:spTree>
    <p:extLst>
      <p:ext uri="{BB962C8B-B14F-4D97-AF65-F5344CB8AC3E}">
        <p14:creationId xmlns:p14="http://schemas.microsoft.com/office/powerpoint/2010/main" val="963969524"/>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Material Invoice">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4C82940-B981-5673-E845-66E6F5B78D39}"/>
              </a:ext>
            </a:extLst>
          </p:cNvPr>
          <p:cNvGraphicFramePr>
            <a:graphicFrameLocks noGrp="1"/>
          </p:cNvGraphicFramePr>
          <p:nvPr/>
        </p:nvGraphicFramePr>
        <p:xfrm>
          <a:off x="228600" y="8534400"/>
          <a:ext cx="6418263" cy="369888"/>
        </p:xfrm>
        <a:graphic>
          <a:graphicData uri="http://schemas.openxmlformats.org/drawingml/2006/table">
            <a:tbl>
              <a:tblPr firstRow="1" bandRow="1">
                <a:tableStyleId>{5940675A-B579-460E-94D1-54222C63F5DA}</a:tableStyleId>
              </a:tblPr>
              <a:tblGrid>
                <a:gridCol w="1417988">
                  <a:extLst>
                    <a:ext uri="{9D8B030D-6E8A-4147-A177-3AD203B41FA5}">
                      <a16:colId xmlns:a16="http://schemas.microsoft.com/office/drawing/2014/main" val="20000"/>
                    </a:ext>
                  </a:extLst>
                </a:gridCol>
                <a:gridCol w="5000275">
                  <a:extLst>
                    <a:ext uri="{9D8B030D-6E8A-4147-A177-3AD203B41FA5}">
                      <a16:colId xmlns:a16="http://schemas.microsoft.com/office/drawing/2014/main" val="20001"/>
                    </a:ext>
                  </a:extLst>
                </a:gridCol>
              </a:tblGrid>
              <a:tr h="369888">
                <a:tc>
                  <a:txBody>
                    <a:bodyPr/>
                    <a:lstStyle/>
                    <a:p>
                      <a:r>
                        <a:rPr lang="en-US" sz="1400" b="1" dirty="0">
                          <a:solidFill>
                            <a:schemeClr val="tx2"/>
                          </a:solidFill>
                        </a:rPr>
                        <a:t>School Name:</a:t>
                      </a:r>
                    </a:p>
                  </a:txBody>
                  <a:tcPr marL="91438" marR="91438" marT="45603" marB="45603" anchor="ctr">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9050" cap="flat" cmpd="sng" algn="ctr">
                      <a:solidFill>
                        <a:schemeClr val="tx2"/>
                      </a:solidFill>
                      <a:prstDash val="solid"/>
                      <a:round/>
                      <a:headEnd type="none" w="med" len="med"/>
                      <a:tailEnd type="none" w="med" len="med"/>
                    </a:lnB>
                  </a:tcPr>
                </a:tc>
                <a:tc>
                  <a:txBody>
                    <a:bodyPr/>
                    <a:lstStyle/>
                    <a:p>
                      <a:endParaRPr lang="en-US" sz="1400" dirty="0"/>
                    </a:p>
                  </a:txBody>
                  <a:tcPr marL="91438" marR="91438" marT="45603" marB="45603" anchor="ctr">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90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 name="Rectangle 2">
            <a:extLst>
              <a:ext uri="{FF2B5EF4-FFF2-40B4-BE49-F238E27FC236}">
                <a16:creationId xmlns:a16="http://schemas.microsoft.com/office/drawing/2014/main" id="{7F29790F-C811-F96A-4F0F-72FCBC16031A}"/>
              </a:ext>
            </a:extLst>
          </p:cNvPr>
          <p:cNvSpPr>
            <a:spLocks noChangeArrowheads="1"/>
          </p:cNvSpPr>
          <p:nvPr userDrawn="1"/>
        </p:nvSpPr>
        <p:spPr bwMode="auto">
          <a:xfrm>
            <a:off x="419100" y="808038"/>
            <a:ext cx="6019800" cy="553998"/>
          </a:xfrm>
          <a:prstGeom prst="rect">
            <a:avLst/>
          </a:prstGeom>
          <a:noFill/>
          <a:ln>
            <a:noFill/>
          </a:ln>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defRPr/>
            </a:pPr>
            <a:r>
              <a:rPr lang="en-US" altLang="en-US" b="1" dirty="0">
                <a:latin typeface="Times New Roman" panose="02020603050405020304" pitchFamily="18" charset="0"/>
              </a:rPr>
              <a:t>PRIMARY MATERIAL INVOICE</a:t>
            </a:r>
          </a:p>
          <a:p>
            <a:pPr algn="ctr" eaLnBrk="1" hangingPunct="1">
              <a:defRPr/>
            </a:pPr>
            <a:r>
              <a:rPr lang="en-US" altLang="en-US" sz="1200" b="1" dirty="0">
                <a:highlight>
                  <a:srgbClr val="FFFF00"/>
                </a:highlight>
                <a:latin typeface="Times New Roman" panose="02020603050405020304" pitchFamily="18" charset="0"/>
              </a:rPr>
              <a:t>HIGHLIGHT ALL RELEVENT VALUES (LIMIT 5 PAGES)</a:t>
            </a:r>
            <a:endParaRPr lang="en-US" altLang="en-US" dirty="0">
              <a:highlight>
                <a:srgbClr val="FFFF00"/>
              </a:highlight>
            </a:endParaRPr>
          </a:p>
        </p:txBody>
      </p:sp>
    </p:spTree>
    <p:extLst>
      <p:ext uri="{BB962C8B-B14F-4D97-AF65-F5344CB8AC3E}">
        <p14:creationId xmlns:p14="http://schemas.microsoft.com/office/powerpoint/2010/main" val="1535493366"/>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Equivalency Calculations">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A683ED6-214B-5C93-1588-7685DFFD05E2}"/>
              </a:ext>
            </a:extLst>
          </p:cNvPr>
          <p:cNvGraphicFramePr>
            <a:graphicFrameLocks noGrp="1"/>
          </p:cNvGraphicFramePr>
          <p:nvPr/>
        </p:nvGraphicFramePr>
        <p:xfrm>
          <a:off x="228600" y="8534400"/>
          <a:ext cx="6418263" cy="369888"/>
        </p:xfrm>
        <a:graphic>
          <a:graphicData uri="http://schemas.openxmlformats.org/drawingml/2006/table">
            <a:tbl>
              <a:tblPr firstRow="1" bandRow="1">
                <a:tableStyleId>{5940675A-B579-460E-94D1-54222C63F5DA}</a:tableStyleId>
              </a:tblPr>
              <a:tblGrid>
                <a:gridCol w="1417988">
                  <a:extLst>
                    <a:ext uri="{9D8B030D-6E8A-4147-A177-3AD203B41FA5}">
                      <a16:colId xmlns:a16="http://schemas.microsoft.com/office/drawing/2014/main" val="20000"/>
                    </a:ext>
                  </a:extLst>
                </a:gridCol>
                <a:gridCol w="5000275">
                  <a:extLst>
                    <a:ext uri="{9D8B030D-6E8A-4147-A177-3AD203B41FA5}">
                      <a16:colId xmlns:a16="http://schemas.microsoft.com/office/drawing/2014/main" val="20001"/>
                    </a:ext>
                  </a:extLst>
                </a:gridCol>
              </a:tblGrid>
              <a:tr h="369888">
                <a:tc>
                  <a:txBody>
                    <a:bodyPr/>
                    <a:lstStyle/>
                    <a:p>
                      <a:r>
                        <a:rPr lang="en-US" sz="1400" b="1" dirty="0">
                          <a:solidFill>
                            <a:schemeClr val="tx2"/>
                          </a:solidFill>
                        </a:rPr>
                        <a:t>School Name:</a:t>
                      </a:r>
                    </a:p>
                  </a:txBody>
                  <a:tcPr marL="91438" marR="91438" marT="45603" marB="45603" anchor="ctr">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9050" cap="flat" cmpd="sng" algn="ctr">
                      <a:solidFill>
                        <a:schemeClr val="tx2"/>
                      </a:solidFill>
                      <a:prstDash val="solid"/>
                      <a:round/>
                      <a:headEnd type="none" w="med" len="med"/>
                      <a:tailEnd type="none" w="med" len="med"/>
                    </a:lnB>
                  </a:tcPr>
                </a:tc>
                <a:tc>
                  <a:txBody>
                    <a:bodyPr/>
                    <a:lstStyle/>
                    <a:p>
                      <a:endParaRPr lang="en-US" sz="1400" dirty="0"/>
                    </a:p>
                  </a:txBody>
                  <a:tcPr marL="91438" marR="91438" marT="45603" marB="45603" anchor="ctr">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90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 name="Rectangle 2">
            <a:extLst>
              <a:ext uri="{FF2B5EF4-FFF2-40B4-BE49-F238E27FC236}">
                <a16:creationId xmlns:a16="http://schemas.microsoft.com/office/drawing/2014/main" id="{E55EBD18-A8EA-85EA-05E5-28C03AC25CEE}"/>
              </a:ext>
            </a:extLst>
          </p:cNvPr>
          <p:cNvSpPr>
            <a:spLocks noChangeArrowheads="1"/>
          </p:cNvSpPr>
          <p:nvPr userDrawn="1"/>
        </p:nvSpPr>
        <p:spPr bwMode="auto">
          <a:xfrm>
            <a:off x="419100" y="808038"/>
            <a:ext cx="6019800" cy="553998"/>
          </a:xfrm>
          <a:prstGeom prst="rect">
            <a:avLst/>
          </a:prstGeom>
          <a:noFill/>
          <a:ln>
            <a:noFill/>
          </a:ln>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defRPr/>
            </a:pPr>
            <a:r>
              <a:rPr lang="en-US" altLang="en-US" b="1" dirty="0">
                <a:latin typeface="Times New Roman" panose="02020603050405020304" pitchFamily="18" charset="0"/>
              </a:rPr>
              <a:t>EQUIVALENCY CALCULATIONS</a:t>
            </a:r>
          </a:p>
          <a:p>
            <a:pPr algn="ctr" eaLnBrk="1" hangingPunct="1">
              <a:defRPr/>
            </a:pPr>
            <a:r>
              <a:rPr lang="en-US" altLang="en-US" sz="1200" b="1" dirty="0">
                <a:highlight>
                  <a:srgbClr val="FFFF00"/>
                </a:highlight>
                <a:latin typeface="Times New Roman" panose="02020603050405020304" pitchFamily="18" charset="0"/>
              </a:rPr>
              <a:t>HIGHLIGHT ALL FINAL ANSWERS (LIMIT 2 PAGES)</a:t>
            </a:r>
            <a:endParaRPr lang="en-US" altLang="en-US" dirty="0">
              <a:highlight>
                <a:srgbClr val="FFFF00"/>
              </a:highlight>
            </a:endParaRPr>
          </a:p>
        </p:txBody>
      </p:sp>
    </p:spTree>
    <p:extLst>
      <p:ext uri="{BB962C8B-B14F-4D97-AF65-F5344CB8AC3E}">
        <p14:creationId xmlns:p14="http://schemas.microsoft.com/office/powerpoint/2010/main" val="1210004882"/>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Roll Cage Drawin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BC8E8CB-D061-9F36-A0FB-C6F3A0957381}"/>
              </a:ext>
            </a:extLst>
          </p:cNvPr>
          <p:cNvGraphicFramePr>
            <a:graphicFrameLocks noGrp="1"/>
          </p:cNvGraphicFramePr>
          <p:nvPr/>
        </p:nvGraphicFramePr>
        <p:xfrm>
          <a:off x="228600" y="8534400"/>
          <a:ext cx="6418263" cy="369888"/>
        </p:xfrm>
        <a:graphic>
          <a:graphicData uri="http://schemas.openxmlformats.org/drawingml/2006/table">
            <a:tbl>
              <a:tblPr firstRow="1" bandRow="1">
                <a:tableStyleId>{5940675A-B579-460E-94D1-54222C63F5DA}</a:tableStyleId>
              </a:tblPr>
              <a:tblGrid>
                <a:gridCol w="1417988">
                  <a:extLst>
                    <a:ext uri="{9D8B030D-6E8A-4147-A177-3AD203B41FA5}">
                      <a16:colId xmlns:a16="http://schemas.microsoft.com/office/drawing/2014/main" val="20000"/>
                    </a:ext>
                  </a:extLst>
                </a:gridCol>
                <a:gridCol w="5000275">
                  <a:extLst>
                    <a:ext uri="{9D8B030D-6E8A-4147-A177-3AD203B41FA5}">
                      <a16:colId xmlns:a16="http://schemas.microsoft.com/office/drawing/2014/main" val="20001"/>
                    </a:ext>
                  </a:extLst>
                </a:gridCol>
              </a:tblGrid>
              <a:tr h="369888">
                <a:tc>
                  <a:txBody>
                    <a:bodyPr/>
                    <a:lstStyle/>
                    <a:p>
                      <a:r>
                        <a:rPr lang="en-US" sz="1400" b="1" dirty="0">
                          <a:solidFill>
                            <a:schemeClr val="tx2"/>
                          </a:solidFill>
                        </a:rPr>
                        <a:t>School Name:</a:t>
                      </a:r>
                    </a:p>
                  </a:txBody>
                  <a:tcPr marL="91438" marR="91438" marT="45603" marB="45603" anchor="ctr">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9050" cap="flat" cmpd="sng" algn="ctr">
                      <a:solidFill>
                        <a:schemeClr val="tx2"/>
                      </a:solidFill>
                      <a:prstDash val="solid"/>
                      <a:round/>
                      <a:headEnd type="none" w="med" len="med"/>
                      <a:tailEnd type="none" w="med" len="med"/>
                    </a:lnB>
                  </a:tcPr>
                </a:tc>
                <a:tc>
                  <a:txBody>
                    <a:bodyPr/>
                    <a:lstStyle/>
                    <a:p>
                      <a:endParaRPr lang="en-US" sz="1400" dirty="0"/>
                    </a:p>
                  </a:txBody>
                  <a:tcPr marL="91438" marR="91438" marT="45603" marB="45603" anchor="ctr">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90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 name="Rectangle 2">
            <a:extLst>
              <a:ext uri="{FF2B5EF4-FFF2-40B4-BE49-F238E27FC236}">
                <a16:creationId xmlns:a16="http://schemas.microsoft.com/office/drawing/2014/main" id="{3C9F8A58-86F1-BBAE-3F0A-BC85A1F717BD}"/>
              </a:ext>
            </a:extLst>
          </p:cNvPr>
          <p:cNvSpPr>
            <a:spLocks noChangeArrowheads="1"/>
          </p:cNvSpPr>
          <p:nvPr userDrawn="1"/>
        </p:nvSpPr>
        <p:spPr bwMode="auto">
          <a:xfrm>
            <a:off x="419100" y="808038"/>
            <a:ext cx="6019800" cy="923330"/>
          </a:xfrm>
          <a:prstGeom prst="rect">
            <a:avLst/>
          </a:prstGeom>
          <a:noFill/>
          <a:ln>
            <a:noFill/>
          </a:ln>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defRPr/>
            </a:pPr>
            <a:r>
              <a:rPr lang="en-US" altLang="en-US" b="1" dirty="0">
                <a:latin typeface="Times New Roman" panose="02020603050405020304" pitchFamily="18" charset="0"/>
              </a:rPr>
              <a:t>ROLL CAGE DRAWING</a:t>
            </a:r>
          </a:p>
          <a:p>
            <a:pPr algn="ctr" eaLnBrk="1" hangingPunct="1">
              <a:defRPr/>
            </a:pPr>
            <a:r>
              <a:rPr lang="en-US" altLang="en-US" sz="1200" b="1" dirty="0">
                <a:highlight>
                  <a:srgbClr val="FFFF00"/>
                </a:highlight>
                <a:latin typeface="Times New Roman" panose="02020603050405020304" pitchFamily="18" charset="0"/>
              </a:rPr>
              <a:t>ISOMETRIC VIEW, ALL REQUIRED MEMBERS</a:t>
            </a:r>
          </a:p>
          <a:p>
            <a:pPr algn="ctr" eaLnBrk="1" hangingPunct="1">
              <a:defRPr/>
            </a:pPr>
            <a:r>
              <a:rPr lang="en-US" altLang="en-US" sz="1200" b="1" dirty="0">
                <a:highlight>
                  <a:srgbClr val="FFFF00"/>
                </a:highlight>
                <a:latin typeface="Times New Roman" panose="02020603050405020304" pitchFamily="18" charset="0"/>
              </a:rPr>
              <a:t>LABEL ALL NAMED POINTS </a:t>
            </a:r>
          </a:p>
          <a:p>
            <a:pPr algn="ctr" eaLnBrk="1" hangingPunct="1">
              <a:defRPr/>
            </a:pPr>
            <a:r>
              <a:rPr lang="en-US" altLang="en-US" sz="1200" b="1" dirty="0">
                <a:highlight>
                  <a:srgbClr val="FFFF00"/>
                </a:highlight>
                <a:latin typeface="Times New Roman" panose="02020603050405020304" pitchFamily="18" charset="0"/>
              </a:rPr>
              <a:t>(INCLUDING FRONT/REAR BRACING)</a:t>
            </a:r>
            <a:endParaRPr lang="en-US" altLang="en-US" dirty="0">
              <a:highlight>
                <a:srgbClr val="FFFF00"/>
              </a:highlight>
            </a:endParaRPr>
          </a:p>
        </p:txBody>
      </p:sp>
    </p:spTree>
    <p:extLst>
      <p:ext uri="{BB962C8B-B14F-4D97-AF65-F5344CB8AC3E}">
        <p14:creationId xmlns:p14="http://schemas.microsoft.com/office/powerpoint/2010/main" val="596643832"/>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8476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Frame Geometry">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0D1957D-07F9-6DBC-CB86-96CB3A0B134C}"/>
              </a:ext>
            </a:extLst>
          </p:cNvPr>
          <p:cNvSpPr>
            <a:spLocks noChangeArrowheads="1"/>
          </p:cNvSpPr>
          <p:nvPr userDrawn="1"/>
        </p:nvSpPr>
        <p:spPr bwMode="auto">
          <a:xfrm>
            <a:off x="685800" y="2286000"/>
            <a:ext cx="6858000" cy="0"/>
          </a:xfrm>
          <a:prstGeom prst="rect">
            <a:avLst/>
          </a:prstGeom>
          <a:noFill/>
          <a:ln>
            <a:noFill/>
          </a:ln>
          <a:effectLst/>
        </p:spPr>
        <p:txBody>
          <a:bodyPr wrap="none" anchor="ct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defRPr/>
            </a:pPr>
            <a:endParaRPr lang="en-US" altLang="en-US" dirty="0"/>
          </a:p>
        </p:txBody>
      </p:sp>
      <p:sp>
        <p:nvSpPr>
          <p:cNvPr id="3" name="Rectangle 2">
            <a:extLst>
              <a:ext uri="{FF2B5EF4-FFF2-40B4-BE49-F238E27FC236}">
                <a16:creationId xmlns:a16="http://schemas.microsoft.com/office/drawing/2014/main" id="{B051AB47-8FF5-48BB-41C0-DBC37F38165F}"/>
              </a:ext>
            </a:extLst>
          </p:cNvPr>
          <p:cNvSpPr>
            <a:spLocks noChangeArrowheads="1"/>
          </p:cNvSpPr>
          <p:nvPr userDrawn="1"/>
        </p:nvSpPr>
        <p:spPr bwMode="auto">
          <a:xfrm>
            <a:off x="419100" y="808038"/>
            <a:ext cx="6019800" cy="646112"/>
          </a:xfrm>
          <a:prstGeom prst="rect">
            <a:avLst/>
          </a:prstGeom>
          <a:noFill/>
          <a:ln>
            <a:noFill/>
          </a:ln>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defRPr/>
            </a:pPr>
            <a:r>
              <a:rPr lang="en-US" altLang="en-US" b="1" dirty="0">
                <a:latin typeface="Times New Roman" panose="02020603050405020304" pitchFamily="18" charset="0"/>
              </a:rPr>
              <a:t>BAJA SAE ROLL CAGE GEOMETRY SHEET</a:t>
            </a:r>
            <a:br>
              <a:rPr lang="en-US" altLang="en-US" b="1" dirty="0">
                <a:latin typeface="Arial" panose="020B0604020202020204" pitchFamily="34" charset="0"/>
              </a:rPr>
            </a:br>
            <a:r>
              <a:rPr lang="en-US" altLang="en-US" b="1" dirty="0">
                <a:latin typeface="Times New Roman" panose="02020603050405020304" pitchFamily="18" charset="0"/>
              </a:rPr>
              <a:t>2025 BAJA SAE COMPETITIONS</a:t>
            </a:r>
            <a:endParaRPr lang="en-US" altLang="en-US" dirty="0"/>
          </a:p>
        </p:txBody>
      </p:sp>
      <p:sp>
        <p:nvSpPr>
          <p:cNvPr id="4" name="Rectangle 2">
            <a:extLst>
              <a:ext uri="{FF2B5EF4-FFF2-40B4-BE49-F238E27FC236}">
                <a16:creationId xmlns:a16="http://schemas.microsoft.com/office/drawing/2014/main" id="{FB9A4317-2D6B-AC47-9CD0-146F618885D0}"/>
              </a:ext>
            </a:extLst>
          </p:cNvPr>
          <p:cNvSpPr>
            <a:spLocks noChangeArrowheads="1"/>
          </p:cNvSpPr>
          <p:nvPr userDrawn="1"/>
        </p:nvSpPr>
        <p:spPr bwMode="auto">
          <a:xfrm>
            <a:off x="361950" y="1582738"/>
            <a:ext cx="6100763" cy="784225"/>
          </a:xfrm>
          <a:prstGeom prst="rect">
            <a:avLst/>
          </a:prstGeom>
          <a:noFill/>
          <a:ln>
            <a:noFill/>
          </a:ln>
          <a:effectLst/>
        </p:spPr>
        <p:txBody>
          <a:bodyPr lIns="0" tIns="0" rIns="0" bIns="0">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defRPr/>
            </a:pPr>
            <a:r>
              <a:rPr lang="en-US" altLang="en-US" sz="1100" b="1" dirty="0">
                <a:cs typeface="Times New Roman" panose="02020603050405020304" pitchFamily="18" charset="0"/>
              </a:rPr>
              <a:t>Geometry Verification:</a:t>
            </a:r>
          </a:p>
          <a:p>
            <a:pPr>
              <a:defRPr/>
            </a:pPr>
            <a:r>
              <a:rPr lang="en-US" altLang="en-US" sz="1100" dirty="0">
                <a:cs typeface="Times New Roman" panose="02020603050405020304" pitchFamily="18" charset="0"/>
              </a:rPr>
              <a:t>Enter geometry in the table below.</a:t>
            </a:r>
          </a:p>
          <a:p>
            <a:pPr>
              <a:defRPr/>
            </a:pPr>
            <a:r>
              <a:rPr lang="en-US" altLang="en-US" sz="1100" dirty="0">
                <a:solidFill>
                  <a:srgbClr val="0070C0"/>
                </a:solidFill>
                <a:cs typeface="Times New Roman" panose="02020603050405020304" pitchFamily="18" charset="0"/>
              </a:rPr>
              <a:t>Double click table to edit</a:t>
            </a:r>
            <a:endParaRPr lang="en-US" altLang="en-US" sz="600" dirty="0">
              <a:solidFill>
                <a:srgbClr val="0070C0"/>
              </a:solidFill>
            </a:endParaRPr>
          </a:p>
          <a:p>
            <a:pPr>
              <a:defRPr/>
            </a:pPr>
            <a:endParaRPr lang="en-US" altLang="en-US" dirty="0"/>
          </a:p>
        </p:txBody>
      </p:sp>
      <p:graphicFrame>
        <p:nvGraphicFramePr>
          <p:cNvPr id="5" name="Table 4">
            <a:extLst>
              <a:ext uri="{FF2B5EF4-FFF2-40B4-BE49-F238E27FC236}">
                <a16:creationId xmlns:a16="http://schemas.microsoft.com/office/drawing/2014/main" id="{1DFB8307-C15E-047B-4DE1-419D99B79E75}"/>
              </a:ext>
            </a:extLst>
          </p:cNvPr>
          <p:cNvGraphicFramePr>
            <a:graphicFrameLocks noGrp="1"/>
          </p:cNvGraphicFramePr>
          <p:nvPr/>
        </p:nvGraphicFramePr>
        <p:xfrm>
          <a:off x="228600" y="8534400"/>
          <a:ext cx="6418263" cy="369888"/>
        </p:xfrm>
        <a:graphic>
          <a:graphicData uri="http://schemas.openxmlformats.org/drawingml/2006/table">
            <a:tbl>
              <a:tblPr firstRow="1" bandRow="1">
                <a:tableStyleId>{5940675A-B579-460E-94D1-54222C63F5DA}</a:tableStyleId>
              </a:tblPr>
              <a:tblGrid>
                <a:gridCol w="1417988">
                  <a:extLst>
                    <a:ext uri="{9D8B030D-6E8A-4147-A177-3AD203B41FA5}">
                      <a16:colId xmlns:a16="http://schemas.microsoft.com/office/drawing/2014/main" val="20000"/>
                    </a:ext>
                  </a:extLst>
                </a:gridCol>
                <a:gridCol w="5000275">
                  <a:extLst>
                    <a:ext uri="{9D8B030D-6E8A-4147-A177-3AD203B41FA5}">
                      <a16:colId xmlns:a16="http://schemas.microsoft.com/office/drawing/2014/main" val="20001"/>
                    </a:ext>
                  </a:extLst>
                </a:gridCol>
              </a:tblGrid>
              <a:tr h="369888">
                <a:tc>
                  <a:txBody>
                    <a:bodyPr/>
                    <a:lstStyle/>
                    <a:p>
                      <a:r>
                        <a:rPr lang="en-US" sz="1400" b="1" dirty="0">
                          <a:solidFill>
                            <a:schemeClr val="tx2"/>
                          </a:solidFill>
                        </a:rPr>
                        <a:t>School Name:</a:t>
                      </a:r>
                    </a:p>
                  </a:txBody>
                  <a:tcPr marL="91438" marR="91438" marT="45603" marB="45603" anchor="ctr">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9050" cap="flat" cmpd="sng" algn="ctr">
                      <a:solidFill>
                        <a:schemeClr val="tx2"/>
                      </a:solidFill>
                      <a:prstDash val="solid"/>
                      <a:round/>
                      <a:headEnd type="none" w="med" len="med"/>
                      <a:tailEnd type="none" w="med" len="med"/>
                    </a:lnB>
                  </a:tcPr>
                </a:tc>
                <a:tc>
                  <a:txBody>
                    <a:bodyPr/>
                    <a:lstStyle/>
                    <a:p>
                      <a:endParaRPr lang="en-US" sz="1400" dirty="0"/>
                    </a:p>
                  </a:txBody>
                  <a:tcPr marL="91438" marR="91438" marT="45603" marB="45603" anchor="ctr">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90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86222966"/>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F38259EE-20F7-689B-F577-4F2C0038FC10}"/>
              </a:ext>
            </a:extLst>
          </p:cNvPr>
          <p:cNvSpPr>
            <a:spLocks noChangeArrowheads="1"/>
          </p:cNvSpPr>
          <p:nvPr userDrawn="1"/>
        </p:nvSpPr>
        <p:spPr bwMode="auto">
          <a:xfrm>
            <a:off x="361950" y="1582738"/>
            <a:ext cx="6100763" cy="5354637"/>
          </a:xfrm>
          <a:prstGeom prst="rect">
            <a:avLst/>
          </a:prstGeom>
          <a:noFill/>
          <a:ln>
            <a:noFill/>
          </a:ln>
          <a:effectLst/>
        </p:spPr>
        <p:txBody>
          <a:bodyPr lIns="0" tIns="0" rIns="0" bIns="0" anchor="ct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defRPr/>
            </a:pPr>
            <a:r>
              <a:rPr lang="en-US" altLang="en-US" sz="1100" b="1" dirty="0">
                <a:cs typeface="Times New Roman" panose="02020603050405020304" pitchFamily="18" charset="0"/>
              </a:rPr>
              <a:t>SCHOOL NAME</a:t>
            </a:r>
            <a:r>
              <a:rPr lang="en-US" altLang="en-US" sz="1100" dirty="0">
                <a:cs typeface="Times New Roman" panose="02020603050405020304" pitchFamily="18" charset="0"/>
              </a:rPr>
              <a:t> </a:t>
            </a:r>
            <a:r>
              <a:rPr lang="en-US" altLang="en-US" sz="1100" u="sng" dirty="0">
                <a:cs typeface="Times New Roman" panose="02020603050405020304" pitchFamily="18" charset="0"/>
              </a:rPr>
              <a:t>___________________                        ______</a:t>
            </a:r>
            <a:r>
              <a:rPr lang="en-US" altLang="en-US" sz="1100" b="1" dirty="0">
                <a:cs typeface="Times New Roman" panose="02020603050405020304" pitchFamily="18" charset="0"/>
              </a:rPr>
              <a:t>		CAR NUMBER </a:t>
            </a:r>
            <a:r>
              <a:rPr lang="en-US" altLang="en-US" sz="1100" u="sng" dirty="0">
                <a:cs typeface="Times New Roman" panose="02020603050405020304" pitchFamily="18" charset="0"/>
              </a:rPr>
              <a:t>_________ </a:t>
            </a:r>
            <a:r>
              <a:rPr lang="en-US" altLang="en-US" sz="1100" b="1" u="sng" dirty="0">
                <a:cs typeface="Times New Roman" panose="02020603050405020304" pitchFamily="18" charset="0"/>
              </a:rPr>
              <a:t>  </a:t>
            </a:r>
            <a:r>
              <a:rPr lang="en-US" altLang="en-US" sz="1100" b="1" i="1" u="sng" dirty="0">
                <a:cs typeface="Times New Roman" panose="02020603050405020304" pitchFamily="18" charset="0"/>
              </a:rPr>
              <a:t>    </a:t>
            </a:r>
            <a:endParaRPr lang="en-US" altLang="en-US" sz="600" dirty="0"/>
          </a:p>
          <a:p>
            <a:pPr>
              <a:defRPr/>
            </a:pPr>
            <a:r>
              <a:rPr lang="en-US" altLang="en-US" sz="900" b="1" dirty="0">
                <a:cs typeface="Times New Roman" panose="02020603050405020304" pitchFamily="18" charset="0"/>
              </a:rPr>
              <a:t>		</a:t>
            </a:r>
            <a:endParaRPr lang="en-US" altLang="en-US" sz="600" dirty="0"/>
          </a:p>
          <a:p>
            <a:pPr>
              <a:defRPr/>
            </a:pPr>
            <a:r>
              <a:rPr lang="en-US" altLang="en-US" sz="1100" b="1" dirty="0">
                <a:cs typeface="Times New Roman" panose="02020603050405020304" pitchFamily="18" charset="0"/>
              </a:rPr>
              <a:t>The competition in which you are competing: </a:t>
            </a:r>
            <a:r>
              <a:rPr lang="en-US" altLang="en-US" sz="1100" i="1" u="sng" dirty="0">
                <a:cs typeface="Times New Roman" panose="02020603050405020304" pitchFamily="18" charset="0"/>
              </a:rPr>
              <a:t>__                                                                                                    _</a:t>
            </a:r>
            <a:endParaRPr lang="en-US" altLang="en-US" sz="600" dirty="0"/>
          </a:p>
          <a:p>
            <a:pPr algn="ctr">
              <a:defRPr/>
            </a:pPr>
            <a:endParaRPr lang="en-US" altLang="en-US" sz="1100" b="1" dirty="0">
              <a:cs typeface="Times New Roman" panose="02020603050405020304" pitchFamily="18" charset="0"/>
            </a:endParaRPr>
          </a:p>
          <a:p>
            <a:pPr algn="ctr">
              <a:defRPr/>
            </a:pPr>
            <a:r>
              <a:rPr lang="en-US" altLang="en-US" sz="1100" b="1" dirty="0">
                <a:cs typeface="Times New Roman" panose="02020603050405020304" pitchFamily="18" charset="0"/>
              </a:rPr>
              <a:t>This sheet MUST be completed and submitted in accordance with the competition rules.</a:t>
            </a:r>
            <a:br>
              <a:rPr lang="en-US" altLang="en-US" sz="1100" b="1" dirty="0">
                <a:cs typeface="Times New Roman" panose="02020603050405020304" pitchFamily="18" charset="0"/>
              </a:rPr>
            </a:br>
            <a:r>
              <a:rPr lang="en-US" altLang="en-US" sz="1100" b="1" dirty="0">
                <a:cs typeface="Times New Roman" panose="02020603050405020304" pitchFamily="18" charset="0"/>
              </a:rPr>
              <a:t>Failure to do so will result in penalty.</a:t>
            </a:r>
          </a:p>
          <a:p>
            <a:pPr>
              <a:defRPr/>
            </a:pPr>
            <a:endParaRPr lang="en-US" altLang="en-US" sz="1100" b="1" dirty="0"/>
          </a:p>
          <a:p>
            <a:pPr>
              <a:defRPr/>
            </a:pPr>
            <a:r>
              <a:rPr lang="en-US" altLang="en-US" sz="1100" b="1" dirty="0">
                <a:cs typeface="Times New Roman" panose="02020603050405020304" pitchFamily="18" charset="0"/>
              </a:rPr>
              <a:t>Purpose:       </a:t>
            </a:r>
            <a:r>
              <a:rPr lang="en-US" altLang="en-US" sz="1100" dirty="0">
                <a:cs typeface="Times New Roman" panose="02020603050405020304" pitchFamily="18" charset="0"/>
              </a:rPr>
              <a:t>The purpose of this sheet is to facilitate verification of roll cage materials/construction, and to provide a means of tracking the age of older vehicles. This is being done in the interest of good engineering practice and confirming the fabrication techniques of the team.</a:t>
            </a:r>
          </a:p>
          <a:p>
            <a:pPr>
              <a:defRPr/>
            </a:pPr>
            <a:endParaRPr lang="en-US" altLang="en-US" sz="600" dirty="0"/>
          </a:p>
          <a:p>
            <a:pPr>
              <a:buFontTx/>
              <a:buAutoNum type="arabicPeriod"/>
              <a:defRPr/>
            </a:pPr>
            <a:r>
              <a:rPr lang="en-US" altLang="en-US" sz="1100" dirty="0">
                <a:cs typeface="Times New Roman" panose="02020603050405020304" pitchFamily="18" charset="0"/>
              </a:rPr>
              <a:t>Academic year the cage was constructed? </a:t>
            </a:r>
            <a:r>
              <a:rPr lang="en-US" altLang="en-US" sz="1100" i="1" u="sng" dirty="0">
                <a:cs typeface="Times New Roman" panose="02020603050405020304" pitchFamily="18" charset="0"/>
              </a:rPr>
              <a:t>_                              _</a:t>
            </a:r>
          </a:p>
          <a:p>
            <a:pPr>
              <a:buFontTx/>
              <a:buAutoNum type="arabicPeriod"/>
              <a:defRPr/>
            </a:pPr>
            <a:endParaRPr lang="en-US" altLang="en-US" sz="1100" b="1" i="1" u="sng" dirty="0">
              <a:cs typeface="Times New Roman" panose="02020603050405020304" pitchFamily="18" charset="0"/>
            </a:endParaRPr>
          </a:p>
          <a:p>
            <a:pPr>
              <a:buFontTx/>
              <a:buAutoNum type="arabicPeriod"/>
              <a:defRPr/>
            </a:pPr>
            <a:r>
              <a:rPr lang="en-US" altLang="en-US" sz="1100" dirty="0">
                <a:cs typeface="Times New Roman" panose="02020603050405020304" pitchFamily="18" charset="0"/>
              </a:rPr>
              <a:t>Material Type (i.e.: 4130): </a:t>
            </a:r>
            <a:r>
              <a:rPr lang="en-US" altLang="en-US" sz="1100" i="1" u="sng" dirty="0">
                <a:cs typeface="Times New Roman" panose="02020603050405020304" pitchFamily="18" charset="0"/>
              </a:rPr>
              <a:t>_                                     _</a:t>
            </a:r>
            <a:r>
              <a:rPr lang="en-US" altLang="en-US" sz="1100" dirty="0">
                <a:cs typeface="Times New Roman" panose="02020603050405020304" pitchFamily="18" charset="0"/>
              </a:rPr>
              <a:t>    OD: </a:t>
            </a:r>
            <a:r>
              <a:rPr lang="en-US" altLang="en-US" sz="1100" i="1" u="sng" dirty="0">
                <a:cs typeface="Times New Roman" panose="02020603050405020304" pitchFamily="18" charset="0"/>
              </a:rPr>
              <a:t>_                       _</a:t>
            </a:r>
            <a:r>
              <a:rPr lang="en-US" altLang="en-US" sz="1100" dirty="0">
                <a:cs typeface="Times New Roman" panose="02020603050405020304" pitchFamily="18" charset="0"/>
              </a:rPr>
              <a:t>   Thickness: </a:t>
            </a:r>
            <a:r>
              <a:rPr lang="en-US" altLang="en-US" sz="1100" i="1" u="sng" dirty="0">
                <a:cs typeface="Times New Roman" panose="02020603050405020304" pitchFamily="18" charset="0"/>
              </a:rPr>
              <a:t>_                       _</a:t>
            </a:r>
            <a:endParaRPr lang="en-US" altLang="en-US" sz="600" dirty="0"/>
          </a:p>
          <a:p>
            <a:pPr>
              <a:buFontTx/>
              <a:buAutoNum type="arabicPeriod"/>
              <a:defRPr/>
            </a:pPr>
            <a:endParaRPr lang="en-US" altLang="en-US" sz="1100" dirty="0">
              <a:cs typeface="Times New Roman" panose="02020603050405020304" pitchFamily="18" charset="0"/>
            </a:endParaRPr>
          </a:p>
          <a:p>
            <a:pPr>
              <a:buFontTx/>
              <a:buAutoNum type="arabicPeriod"/>
              <a:defRPr/>
            </a:pPr>
            <a:r>
              <a:rPr lang="en-US" altLang="en-US" sz="1100" dirty="0">
                <a:cs typeface="Times New Roman" panose="02020603050405020304" pitchFamily="18" charset="0"/>
              </a:rPr>
              <a:t>Primary Welder: </a:t>
            </a:r>
            <a:r>
              <a:rPr lang="en-US" altLang="en-US" sz="1100" i="1" u="sng" dirty="0">
                <a:cs typeface="Times New Roman" panose="02020603050405020304" pitchFamily="18" charset="0"/>
              </a:rPr>
              <a:t>_                                                      _</a:t>
            </a:r>
            <a:r>
              <a:rPr lang="en-US" altLang="en-US" sz="1100" dirty="0">
                <a:cs typeface="Times New Roman" panose="02020603050405020304" pitchFamily="18" charset="0"/>
              </a:rPr>
              <a:t>	Welding Method used: </a:t>
            </a:r>
            <a:r>
              <a:rPr lang="en-US" altLang="en-US" sz="1100" i="1" u="sng" dirty="0">
                <a:cs typeface="Times New Roman" panose="02020603050405020304" pitchFamily="18" charset="0"/>
              </a:rPr>
              <a:t>_                       _</a:t>
            </a:r>
            <a:br>
              <a:rPr lang="en-US" altLang="en-US" sz="1100" i="1" u="sng" dirty="0">
                <a:cs typeface="Times New Roman" panose="02020603050405020304" pitchFamily="18" charset="0"/>
              </a:rPr>
            </a:br>
            <a:br>
              <a:rPr lang="en-US" altLang="en-US" sz="600" dirty="0"/>
            </a:br>
            <a:r>
              <a:rPr lang="en-US" altLang="en-US" sz="1100" dirty="0">
                <a:cs typeface="Times New Roman" panose="02020603050405020304" pitchFamily="18" charset="0"/>
              </a:rPr>
              <a:t>Type of Filler Material: </a:t>
            </a:r>
            <a:r>
              <a:rPr lang="en-US" altLang="en-US" sz="1100" i="1" u="sng" dirty="0">
                <a:cs typeface="Times New Roman" panose="02020603050405020304" pitchFamily="18" charset="0"/>
              </a:rPr>
              <a:t>_                                           _</a:t>
            </a:r>
            <a:r>
              <a:rPr lang="en-US" altLang="en-US" sz="1100" dirty="0">
                <a:cs typeface="Times New Roman" panose="02020603050405020304" pitchFamily="18" charset="0"/>
              </a:rPr>
              <a:t> 	Shielding Gas Used: </a:t>
            </a:r>
            <a:r>
              <a:rPr lang="en-US" altLang="en-US" sz="1100" i="1" u="sng" dirty="0">
                <a:cs typeface="Times New Roman" panose="02020603050405020304" pitchFamily="18" charset="0"/>
              </a:rPr>
              <a:t>_                             _   </a:t>
            </a:r>
            <a:endParaRPr lang="en-US" altLang="en-US" sz="1100" dirty="0">
              <a:cs typeface="Times New Roman" panose="02020603050405020304" pitchFamily="18" charset="0"/>
            </a:endParaRPr>
          </a:p>
          <a:p>
            <a:pPr>
              <a:buFontTx/>
              <a:buAutoNum type="arabicPeriod"/>
              <a:defRPr/>
            </a:pPr>
            <a:endParaRPr lang="en-US" altLang="en-US" sz="1100" dirty="0">
              <a:cs typeface="Times New Roman" panose="02020603050405020304" pitchFamily="18" charset="0"/>
            </a:endParaRPr>
          </a:p>
          <a:p>
            <a:pPr>
              <a:buFontTx/>
              <a:buAutoNum type="arabicPeriod"/>
              <a:defRPr/>
            </a:pPr>
            <a:r>
              <a:rPr lang="en-US" altLang="en-US" sz="1100" dirty="0">
                <a:cs typeface="Times New Roman" panose="02020603050405020304" pitchFamily="18" charset="0"/>
              </a:rPr>
              <a:t>Equivalency calculations if needed (attach to this sheet).</a:t>
            </a:r>
            <a:endParaRPr lang="en-US" altLang="en-US" sz="600" dirty="0"/>
          </a:p>
          <a:p>
            <a:pPr>
              <a:buFontTx/>
              <a:buAutoNum type="arabicPeriod"/>
              <a:defRPr/>
            </a:pPr>
            <a:endParaRPr lang="en-US" altLang="en-US" sz="1100" dirty="0">
              <a:cs typeface="Times New Roman" panose="02020603050405020304" pitchFamily="18" charset="0"/>
            </a:endParaRPr>
          </a:p>
          <a:p>
            <a:pPr>
              <a:buFontTx/>
              <a:buAutoNum type="arabicPeriod"/>
              <a:defRPr/>
            </a:pPr>
            <a:r>
              <a:rPr lang="en-US" altLang="en-US" sz="1100" dirty="0">
                <a:cs typeface="Times New Roman" panose="02020603050405020304" pitchFamily="18" charset="0"/>
              </a:rPr>
              <a:t>All welds and/or other attachment methods must be checked for integrity.  Faculty advisor and team captain are required to do destructive testing on sample joints that represent the integrity of similar welds on their frame. Testing and inspection must occur before roll cage fabrication is started. </a:t>
            </a:r>
          </a:p>
          <a:p>
            <a:pPr>
              <a:defRPr/>
            </a:pPr>
            <a:endParaRPr lang="en-US" altLang="en-US" sz="1100" dirty="0"/>
          </a:p>
          <a:p>
            <a:pPr algn="ctr">
              <a:defRPr/>
            </a:pPr>
            <a:r>
              <a:rPr lang="en-US" altLang="en-US" sz="1100" dirty="0">
                <a:cs typeface="Times New Roman" panose="02020603050405020304" pitchFamily="18" charset="0"/>
              </a:rPr>
              <a:t>Date of inspection: </a:t>
            </a:r>
            <a:r>
              <a:rPr lang="en-US" altLang="en-US" sz="1100" b="1" i="1" u="sng" dirty="0">
                <a:cs typeface="Times New Roman" panose="02020603050405020304" pitchFamily="18" charset="0"/>
              </a:rPr>
              <a:t>_                                                 _</a:t>
            </a:r>
          </a:p>
          <a:p>
            <a:pPr algn="ctr">
              <a:defRPr/>
            </a:pPr>
            <a:endParaRPr lang="en-US" altLang="en-US" sz="600" dirty="0"/>
          </a:p>
          <a:p>
            <a:pPr>
              <a:defRPr/>
            </a:pPr>
            <a:r>
              <a:rPr lang="en-US" altLang="en-US" sz="1100" b="1" dirty="0">
                <a:cs typeface="Times New Roman" panose="02020603050405020304" pitchFamily="18" charset="0"/>
              </a:rPr>
              <a:t>NOTE: It is extremely important that such an inspection be made to ensure the welds have good penetration and joints are completely welded.</a:t>
            </a:r>
          </a:p>
          <a:p>
            <a:pPr>
              <a:defRPr/>
            </a:pPr>
            <a:endParaRPr lang="en-US" altLang="en-US" sz="600" dirty="0"/>
          </a:p>
          <a:p>
            <a:pPr algn="ctr">
              <a:defRPr/>
            </a:pPr>
            <a:r>
              <a:rPr lang="en-US" altLang="en-US" sz="1100" b="1" dirty="0">
                <a:cs typeface="Times New Roman" panose="02020603050405020304" pitchFamily="18" charset="0"/>
              </a:rPr>
              <a:t>WE HAVE EXAMINED THE ABOVE INFORMATION AND TO THE BEST OF OUR </a:t>
            </a:r>
            <a:br>
              <a:rPr lang="en-US" altLang="en-US" sz="1100" b="1" dirty="0">
                <a:cs typeface="Times New Roman" panose="02020603050405020304" pitchFamily="18" charset="0"/>
              </a:rPr>
            </a:br>
            <a:r>
              <a:rPr lang="en-US" altLang="en-US" sz="1100" b="1" dirty="0">
                <a:cs typeface="Times New Roman" panose="02020603050405020304" pitchFamily="18" charset="0"/>
              </a:rPr>
              <a:t>KNOWLEDGE DEEM IT TO BE ACCURATE.</a:t>
            </a:r>
            <a:endParaRPr lang="en-US" altLang="en-US" sz="600" dirty="0"/>
          </a:p>
          <a:p>
            <a:pPr>
              <a:defRPr/>
            </a:pPr>
            <a:endParaRPr lang="en-US" altLang="en-US" dirty="0"/>
          </a:p>
        </p:txBody>
      </p:sp>
      <p:sp>
        <p:nvSpPr>
          <p:cNvPr id="3" name="Text Box 35">
            <a:extLst>
              <a:ext uri="{FF2B5EF4-FFF2-40B4-BE49-F238E27FC236}">
                <a16:creationId xmlns:a16="http://schemas.microsoft.com/office/drawing/2014/main" id="{B480CFAF-8563-EBD5-67B8-B72A545B9973}"/>
              </a:ext>
            </a:extLst>
          </p:cNvPr>
          <p:cNvSpPr txBox="1">
            <a:spLocks noChangeArrowheads="1"/>
          </p:cNvSpPr>
          <p:nvPr userDrawn="1"/>
        </p:nvSpPr>
        <p:spPr bwMode="auto">
          <a:xfrm>
            <a:off x="377825" y="6707188"/>
            <a:ext cx="6067425" cy="1619250"/>
          </a:xfrm>
          <a:prstGeom prst="rect">
            <a:avLst/>
          </a:prstGeom>
          <a:solidFill>
            <a:srgbClr val="FFFFFF"/>
          </a:solidFill>
          <a:ln w="9525">
            <a:solidFill>
              <a:srgbClr val="000000"/>
            </a:solidFill>
            <a:miter lim="800000"/>
            <a:headEnd/>
            <a:tailEnd/>
          </a:ln>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defRPr/>
            </a:pPr>
            <a:endParaRPr lang="en-US" altLang="en-US" sz="1000" dirty="0">
              <a:cs typeface="Times New Roman" panose="02020603050405020304" pitchFamily="18" charset="0"/>
            </a:endParaRPr>
          </a:p>
          <a:p>
            <a:pPr>
              <a:defRPr/>
            </a:pPr>
            <a:endParaRPr lang="en-US" altLang="en-US" sz="1000" dirty="0">
              <a:cs typeface="Times New Roman" panose="02020603050405020304" pitchFamily="18" charset="0"/>
            </a:endParaRPr>
          </a:p>
          <a:p>
            <a:pPr algn="ctr">
              <a:defRPr/>
            </a:pPr>
            <a:r>
              <a:rPr lang="en-US" altLang="en-US" sz="1000" dirty="0">
                <a:cs typeface="Times New Roman" panose="02020603050405020304" pitchFamily="18" charset="0"/>
              </a:rPr>
              <a:t>TEAM CAPTAIN:  </a:t>
            </a:r>
            <a:r>
              <a:rPr lang="en-US" altLang="en-US" sz="1000" i="1" u="sng" dirty="0">
                <a:cs typeface="Times New Roman" panose="02020603050405020304" pitchFamily="18" charset="0"/>
              </a:rPr>
              <a:t>­­­­                                                                                      </a:t>
            </a:r>
            <a:r>
              <a:rPr lang="en-US" altLang="en-US" sz="1000" dirty="0">
                <a:cs typeface="Times New Roman" panose="02020603050405020304" pitchFamily="18" charset="0"/>
              </a:rPr>
              <a:t>	</a:t>
            </a:r>
            <a:r>
              <a:rPr lang="en-US" altLang="en-US" sz="1000" i="1" u="sng" dirty="0">
                <a:cs typeface="Times New Roman" panose="02020603050405020304" pitchFamily="18" charset="0"/>
              </a:rPr>
              <a:t>_                                  </a:t>
            </a:r>
            <a:r>
              <a:rPr lang="en-US" altLang="en-US" sz="1000" u="sng" dirty="0">
                <a:cs typeface="Times New Roman" panose="02020603050405020304" pitchFamily="18" charset="0"/>
              </a:rPr>
              <a:t>_</a:t>
            </a:r>
            <a:r>
              <a:rPr lang="en-US" altLang="en-US" sz="1000" dirty="0">
                <a:cs typeface="Times New Roman" panose="02020603050405020304" pitchFamily="18" charset="0"/>
              </a:rPr>
              <a:t> </a:t>
            </a:r>
            <a:endParaRPr lang="en-US" altLang="en-US" sz="600" dirty="0"/>
          </a:p>
          <a:p>
            <a:pPr algn="ctr">
              <a:defRPr/>
            </a:pPr>
            <a:r>
              <a:rPr lang="en-US" altLang="en-US" sz="1000" dirty="0">
                <a:cs typeface="Times New Roman" panose="02020603050405020304" pitchFamily="18" charset="0"/>
              </a:rPr>
              <a:t>       	                               (SIGNATURE)		            (DATE)</a:t>
            </a:r>
            <a:endParaRPr lang="en-US" altLang="en-US" sz="600" dirty="0"/>
          </a:p>
          <a:p>
            <a:pPr algn="ctr">
              <a:defRPr/>
            </a:pPr>
            <a:endParaRPr lang="en-US" altLang="en-US" sz="1000" dirty="0">
              <a:cs typeface="Times New Roman" panose="02020603050405020304" pitchFamily="18" charset="0"/>
            </a:endParaRPr>
          </a:p>
          <a:p>
            <a:pPr algn="ctr">
              <a:defRPr/>
            </a:pPr>
            <a:endParaRPr lang="en-US" altLang="en-US" sz="1000" dirty="0">
              <a:cs typeface="Times New Roman" panose="02020603050405020304" pitchFamily="18" charset="0"/>
            </a:endParaRPr>
          </a:p>
          <a:p>
            <a:pPr algn="ctr">
              <a:defRPr/>
            </a:pPr>
            <a:r>
              <a:rPr lang="en-US" altLang="en-US" sz="1000" dirty="0">
                <a:cs typeface="Times New Roman" panose="02020603050405020304" pitchFamily="18" charset="0"/>
              </a:rPr>
              <a:t>FACULTY ADVISOR: </a:t>
            </a:r>
            <a:r>
              <a:rPr lang="en-US" altLang="en-US" sz="1600" u="sng" dirty="0">
                <a:latin typeface="Rage Italic" panose="03070502040507070304" pitchFamily="66" charset="0"/>
                <a:cs typeface="Times New Roman" panose="02020603050405020304" pitchFamily="18" charset="0"/>
              </a:rPr>
              <a:t>                                              </a:t>
            </a:r>
            <a:r>
              <a:rPr lang="en-US" altLang="en-US" sz="1600" i="1" dirty="0">
                <a:latin typeface="Rage Italic" panose="03070502040507070304" pitchFamily="66" charset="0"/>
                <a:cs typeface="Times New Roman" panose="02020603050405020304" pitchFamily="18" charset="0"/>
              </a:rPr>
              <a:t>     </a:t>
            </a:r>
            <a:r>
              <a:rPr lang="en-US" altLang="en-US" sz="1000" dirty="0">
                <a:cs typeface="Times New Roman" panose="02020603050405020304" pitchFamily="18" charset="0"/>
              </a:rPr>
              <a:t>	</a:t>
            </a:r>
            <a:r>
              <a:rPr lang="en-US" altLang="en-US" sz="1000" i="1" u="sng" dirty="0">
                <a:cs typeface="Times New Roman" panose="02020603050405020304" pitchFamily="18" charset="0"/>
              </a:rPr>
              <a:t>_                                  </a:t>
            </a:r>
            <a:r>
              <a:rPr lang="en-US" altLang="en-US" sz="1000" u="sng" dirty="0">
                <a:cs typeface="Times New Roman" panose="02020603050405020304" pitchFamily="18" charset="0"/>
              </a:rPr>
              <a:t>_</a:t>
            </a:r>
            <a:br>
              <a:rPr lang="en-US" altLang="en-US" sz="600" dirty="0"/>
            </a:br>
            <a:r>
              <a:rPr lang="en-US" altLang="en-US" sz="600" dirty="0"/>
              <a:t>	                                                 </a:t>
            </a:r>
            <a:r>
              <a:rPr lang="en-US" altLang="en-US" sz="1000" dirty="0">
                <a:cs typeface="Times New Roman" panose="02020603050405020304" pitchFamily="18" charset="0"/>
              </a:rPr>
              <a:t>(SIGNATURE)		            (DATE)</a:t>
            </a:r>
            <a:endParaRPr lang="en-US" altLang="en-US" sz="600" dirty="0"/>
          </a:p>
          <a:p>
            <a:pPr algn="ctr">
              <a:defRPr/>
            </a:pPr>
            <a:endParaRPr lang="en-US" altLang="en-US" dirty="0"/>
          </a:p>
        </p:txBody>
      </p:sp>
      <p:sp>
        <p:nvSpPr>
          <p:cNvPr id="4" name="Rectangle 3">
            <a:extLst>
              <a:ext uri="{FF2B5EF4-FFF2-40B4-BE49-F238E27FC236}">
                <a16:creationId xmlns:a16="http://schemas.microsoft.com/office/drawing/2014/main" id="{00641FAB-446F-7D40-5D97-769A8C7FE1D0}"/>
              </a:ext>
            </a:extLst>
          </p:cNvPr>
          <p:cNvSpPr>
            <a:spLocks noChangeArrowheads="1"/>
          </p:cNvSpPr>
          <p:nvPr userDrawn="1"/>
        </p:nvSpPr>
        <p:spPr bwMode="auto">
          <a:xfrm>
            <a:off x="587375" y="8412163"/>
            <a:ext cx="5683250" cy="431800"/>
          </a:xfrm>
          <a:prstGeom prst="rect">
            <a:avLst/>
          </a:prstGeom>
          <a:noFill/>
          <a:ln>
            <a:noFill/>
          </a:ln>
          <a:effectLst/>
        </p:spPr>
        <p:txBody>
          <a:bodyPr anchor="ct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defRPr/>
            </a:pPr>
            <a:r>
              <a:rPr lang="en-US" altLang="en-US" sz="1100" b="1" i="1" dirty="0">
                <a:cs typeface="Times New Roman" panose="02020603050405020304" pitchFamily="18" charset="0"/>
              </a:rPr>
              <a:t>Bring a signed and completed copy of this form with you to technical inspection</a:t>
            </a:r>
            <a:endParaRPr lang="en-US" altLang="en-US" sz="600" dirty="0"/>
          </a:p>
          <a:p>
            <a:pPr algn="ctr">
              <a:defRPr/>
            </a:pPr>
            <a:r>
              <a:rPr lang="en-US" altLang="en-US" sz="1100" b="1" i="1" dirty="0">
                <a:cs typeface="Times New Roman" panose="02020603050405020304" pitchFamily="18" charset="0"/>
              </a:rPr>
              <a:t>FOR EACH COMPETION your team is entering.</a:t>
            </a:r>
            <a:endParaRPr lang="en-US" altLang="en-US" dirty="0"/>
          </a:p>
        </p:txBody>
      </p:sp>
      <p:sp>
        <p:nvSpPr>
          <p:cNvPr id="5" name="Rectangle 4">
            <a:extLst>
              <a:ext uri="{FF2B5EF4-FFF2-40B4-BE49-F238E27FC236}">
                <a16:creationId xmlns:a16="http://schemas.microsoft.com/office/drawing/2014/main" id="{F95106A5-6187-DADB-CC4E-DB54D18D578F}"/>
              </a:ext>
            </a:extLst>
          </p:cNvPr>
          <p:cNvSpPr>
            <a:spLocks noChangeArrowheads="1"/>
          </p:cNvSpPr>
          <p:nvPr userDrawn="1"/>
        </p:nvSpPr>
        <p:spPr bwMode="auto">
          <a:xfrm>
            <a:off x="419100" y="808038"/>
            <a:ext cx="6019800" cy="646112"/>
          </a:xfrm>
          <a:prstGeom prst="rect">
            <a:avLst/>
          </a:prstGeom>
          <a:noFill/>
          <a:ln>
            <a:noFill/>
          </a:ln>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defRPr/>
            </a:pPr>
            <a:r>
              <a:rPr lang="en-US" altLang="en-US" b="1" dirty="0">
                <a:latin typeface="Times New Roman" panose="02020603050405020304" pitchFamily="18" charset="0"/>
              </a:rPr>
              <a:t>BAJA SAE ROLL CAGE SPECIFICATION SHEET</a:t>
            </a:r>
            <a:br>
              <a:rPr lang="en-US" altLang="en-US" b="1" dirty="0">
                <a:latin typeface="Arial" panose="020B0604020202020204" pitchFamily="34" charset="0"/>
              </a:rPr>
            </a:br>
            <a:r>
              <a:rPr lang="en-US" altLang="en-US" b="1" dirty="0">
                <a:latin typeface="Times New Roman" panose="02020603050405020304" pitchFamily="18" charset="0"/>
              </a:rPr>
              <a:t>2025 BAJA SAE COMPETITIONS</a:t>
            </a:r>
            <a:endParaRPr lang="en-US" altLang="en-US" dirty="0"/>
          </a:p>
        </p:txBody>
      </p:sp>
    </p:spTree>
    <p:extLst>
      <p:ext uri="{BB962C8B-B14F-4D97-AF65-F5344CB8AC3E}">
        <p14:creationId xmlns:p14="http://schemas.microsoft.com/office/powerpoint/2010/main" val="477344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racebility Sheet">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917F49A-A26F-96ED-39C8-05044CD0D27B}"/>
              </a:ext>
            </a:extLst>
          </p:cNvPr>
          <p:cNvSpPr>
            <a:spLocks noChangeArrowheads="1"/>
          </p:cNvSpPr>
          <p:nvPr userDrawn="1"/>
        </p:nvSpPr>
        <p:spPr bwMode="auto">
          <a:xfrm>
            <a:off x="377825" y="1514475"/>
            <a:ext cx="6100763" cy="5108575"/>
          </a:xfrm>
          <a:prstGeom prst="rect">
            <a:avLst/>
          </a:prstGeom>
          <a:noFill/>
          <a:ln>
            <a:noFill/>
          </a:ln>
          <a:effectLst/>
        </p:spPr>
        <p:txBody>
          <a:bodyPr lIns="0" tIns="0" rIns="0" bIns="0">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defRPr/>
            </a:pPr>
            <a:r>
              <a:rPr lang="en-US" altLang="en-US" sz="1100" b="1" dirty="0">
                <a:cs typeface="Times New Roman" panose="02020603050405020304" pitchFamily="18" charset="0"/>
              </a:rPr>
              <a:t>SCHOOL NAME</a:t>
            </a:r>
            <a:r>
              <a:rPr lang="en-US" altLang="en-US" sz="1100" dirty="0">
                <a:cs typeface="Times New Roman" panose="02020603050405020304" pitchFamily="18" charset="0"/>
              </a:rPr>
              <a:t> </a:t>
            </a:r>
            <a:r>
              <a:rPr lang="en-US" altLang="en-US" sz="1100" u="sng" dirty="0">
                <a:cs typeface="Times New Roman" panose="02020603050405020304" pitchFamily="18" charset="0"/>
              </a:rPr>
              <a:t>___________________                        ______</a:t>
            </a:r>
            <a:r>
              <a:rPr lang="en-US" altLang="en-US" sz="1100" b="1" dirty="0">
                <a:cs typeface="Times New Roman" panose="02020603050405020304" pitchFamily="18" charset="0"/>
              </a:rPr>
              <a:t>	TEAM NAME</a:t>
            </a:r>
            <a:r>
              <a:rPr lang="en-US" altLang="en-US" sz="1100" u="sng" dirty="0">
                <a:cs typeface="Times New Roman" panose="02020603050405020304" pitchFamily="18" charset="0"/>
              </a:rPr>
              <a:t>________________________ </a:t>
            </a:r>
            <a:r>
              <a:rPr lang="en-US" altLang="en-US" sz="1100" b="1" u="sng" dirty="0">
                <a:cs typeface="Times New Roman" panose="02020603050405020304" pitchFamily="18" charset="0"/>
              </a:rPr>
              <a:t>  </a:t>
            </a:r>
            <a:r>
              <a:rPr lang="en-US" altLang="en-US" sz="1100" b="1" i="1" u="sng" dirty="0">
                <a:cs typeface="Times New Roman" panose="02020603050405020304" pitchFamily="18" charset="0"/>
              </a:rPr>
              <a:t>    </a:t>
            </a:r>
            <a:endParaRPr lang="en-US" altLang="en-US" sz="600" dirty="0"/>
          </a:p>
          <a:p>
            <a:pPr>
              <a:defRPr/>
            </a:pPr>
            <a:r>
              <a:rPr lang="en-US" altLang="en-US" sz="900" b="1" dirty="0">
                <a:cs typeface="Times New Roman" panose="02020603050405020304" pitchFamily="18" charset="0"/>
              </a:rPr>
              <a:t>		</a:t>
            </a:r>
            <a:endParaRPr lang="en-US" altLang="en-US" sz="600" dirty="0"/>
          </a:p>
          <a:p>
            <a:pPr>
              <a:defRPr/>
            </a:pPr>
            <a:r>
              <a:rPr lang="en-US" altLang="en-US" sz="1100" b="1" dirty="0">
                <a:cs typeface="Times New Roman" panose="02020603050405020304" pitchFamily="18" charset="0"/>
              </a:rPr>
              <a:t>This Roll Cage will be competing in:</a:t>
            </a:r>
          </a:p>
          <a:p>
            <a:pPr lvl="2" indent="-628650">
              <a:lnSpc>
                <a:spcPct val="150000"/>
              </a:lnSpc>
              <a:defRPr/>
            </a:pPr>
            <a:r>
              <a:rPr lang="en-US" altLang="en-US" sz="1200" dirty="0">
                <a:solidFill>
                  <a:prstClr val="black"/>
                </a:solidFill>
                <a:latin typeface="Calibri"/>
                <a:cs typeface="Times New Roman" panose="02020603050405020304" pitchFamily="18" charset="0"/>
              </a:rPr>
              <a:t>□ </a:t>
            </a:r>
            <a:r>
              <a:rPr lang="en-US" altLang="en-US" sz="1200" dirty="0">
                <a:cs typeface="Times New Roman" panose="02020603050405020304" pitchFamily="18" charset="0"/>
              </a:rPr>
              <a:t>BAJA SAE Arizona		Car Number: _____________</a:t>
            </a:r>
          </a:p>
          <a:p>
            <a:pPr lvl="2" indent="-628650">
              <a:lnSpc>
                <a:spcPct val="150000"/>
              </a:lnSpc>
              <a:defRPr/>
            </a:pPr>
            <a:r>
              <a:rPr lang="en-US" altLang="en-US" sz="1200" dirty="0">
                <a:solidFill>
                  <a:prstClr val="black"/>
                </a:solidFill>
                <a:latin typeface="Calibri"/>
                <a:cs typeface="Times New Roman" panose="02020603050405020304" pitchFamily="18" charset="0"/>
              </a:rPr>
              <a:t>□ </a:t>
            </a:r>
            <a:r>
              <a:rPr lang="en-US" altLang="en-US" sz="1200" dirty="0">
                <a:cs typeface="Times New Roman" panose="02020603050405020304" pitchFamily="18" charset="0"/>
              </a:rPr>
              <a:t>BAJA SAE Maryland	Car Number: _____________</a:t>
            </a:r>
          </a:p>
          <a:p>
            <a:pPr lvl="2" indent="-628650">
              <a:lnSpc>
                <a:spcPct val="150000"/>
              </a:lnSpc>
              <a:defRPr/>
            </a:pPr>
            <a:r>
              <a:rPr lang="en-US" altLang="en-US" sz="1200" dirty="0">
                <a:solidFill>
                  <a:prstClr val="black"/>
                </a:solidFill>
                <a:latin typeface="Calibri"/>
                <a:cs typeface="Times New Roman" panose="02020603050405020304" pitchFamily="18" charset="0"/>
              </a:rPr>
              <a:t>□ </a:t>
            </a:r>
            <a:r>
              <a:rPr lang="en-US" altLang="en-US" sz="1200" dirty="0">
                <a:cs typeface="Times New Roman" panose="02020603050405020304" pitchFamily="18" charset="0"/>
              </a:rPr>
              <a:t>BAJA SAE Carolina	 	Car Number: _____________</a:t>
            </a:r>
          </a:p>
          <a:p>
            <a:pPr lvl="2" indent="-628650" algn="ctr">
              <a:defRPr/>
            </a:pPr>
            <a:r>
              <a:rPr lang="en-US" altLang="en-US" sz="1200" dirty="0">
                <a:cs typeface="Times New Roman" panose="02020603050405020304" pitchFamily="18" charset="0"/>
              </a:rPr>
              <a:t>If a </a:t>
            </a:r>
            <a:r>
              <a:rPr lang="en-US" altLang="en-US" sz="1200" b="1" dirty="0">
                <a:cs typeface="Times New Roman" panose="02020603050405020304" pitchFamily="18" charset="0"/>
              </a:rPr>
              <a:t>Team</a:t>
            </a:r>
            <a:r>
              <a:rPr lang="en-US" altLang="en-US" sz="1200" dirty="0">
                <a:cs typeface="Times New Roman" panose="02020603050405020304" pitchFamily="18" charset="0"/>
              </a:rPr>
              <a:t> is competing with different roll cages at different events, submit additional documentation packages via the Rules Portal</a:t>
            </a:r>
          </a:p>
          <a:p>
            <a:pPr>
              <a:defRPr/>
            </a:pPr>
            <a:endParaRPr lang="en-US" altLang="en-US" sz="1100" b="1" dirty="0">
              <a:cs typeface="Times New Roman" panose="02020603050405020304" pitchFamily="18" charset="0"/>
            </a:endParaRPr>
          </a:p>
          <a:p>
            <a:pPr algn="ctr">
              <a:defRPr/>
            </a:pPr>
            <a:r>
              <a:rPr lang="en-US" altLang="en-US" sz="1100" b="1" dirty="0">
                <a:cs typeface="Times New Roman" panose="02020603050405020304" pitchFamily="18" charset="0"/>
              </a:rPr>
              <a:t>The Traceability &amp; Technical sheet MUST be completed and submitted in accordance with the competition rules.  Failure to do so will result in penalty.</a:t>
            </a:r>
          </a:p>
          <a:p>
            <a:pPr>
              <a:defRPr/>
            </a:pPr>
            <a:endParaRPr lang="en-US" altLang="en-US" sz="1100" b="1" dirty="0"/>
          </a:p>
          <a:p>
            <a:pPr>
              <a:defRPr/>
            </a:pPr>
            <a:r>
              <a:rPr lang="en-US" altLang="en-US" sz="1100" b="1" dirty="0">
                <a:cs typeface="Times New Roman" panose="02020603050405020304" pitchFamily="18" charset="0"/>
              </a:rPr>
              <a:t>Purpose:       </a:t>
            </a:r>
            <a:r>
              <a:rPr lang="en-US" altLang="en-US" sz="1100" dirty="0">
                <a:cs typeface="Times New Roman" panose="02020603050405020304" pitchFamily="18" charset="0"/>
              </a:rPr>
              <a:t>The purpose of this sheet is to facilitate verification of roll cage materials/construction, and to provide a means of tracking the age of older vehicles. This is being done in the interest of good engineering practice and confirming the fabrication techniques of the team.</a:t>
            </a:r>
          </a:p>
          <a:p>
            <a:pPr>
              <a:defRPr/>
            </a:pPr>
            <a:endParaRPr lang="en-US" altLang="en-US" dirty="0"/>
          </a:p>
          <a:p>
            <a:pPr>
              <a:defRPr/>
            </a:pPr>
            <a:r>
              <a:rPr lang="en-US" altLang="en-US" sz="1100" b="1" dirty="0"/>
              <a:t>History:</a:t>
            </a:r>
            <a:r>
              <a:rPr lang="en-US" altLang="en-US" sz="1100" dirty="0"/>
              <a:t>	This roll cage</a:t>
            </a:r>
          </a:p>
          <a:p>
            <a:pPr marL="285750" lvl="2" indent="-114300">
              <a:spcBef>
                <a:spcPts val="1200"/>
              </a:spcBef>
              <a:defRPr/>
            </a:pPr>
            <a:r>
              <a:rPr lang="en-US" altLang="en-US" sz="1200" dirty="0">
                <a:solidFill>
                  <a:prstClr val="black"/>
                </a:solidFill>
                <a:latin typeface="Calibri"/>
                <a:cs typeface="Times New Roman" panose="02020603050405020304" pitchFamily="18" charset="0"/>
              </a:rPr>
              <a:t>□ Was completely manufactured in the 2025 Academic Year</a:t>
            </a:r>
          </a:p>
          <a:p>
            <a:pPr marL="285750" lvl="2" indent="-114300">
              <a:spcBef>
                <a:spcPts val="1200"/>
              </a:spcBef>
              <a:defRPr/>
            </a:pPr>
            <a:r>
              <a:rPr lang="en-US" altLang="en-US" sz="1200" dirty="0">
                <a:solidFill>
                  <a:prstClr val="black"/>
                </a:solidFill>
                <a:latin typeface="Calibri"/>
                <a:cs typeface="Times New Roman" panose="02020603050405020304" pitchFamily="18" charset="0"/>
              </a:rPr>
              <a:t>□ Was manufactured in a previous Academic Year and no modifications have been made </a:t>
            </a:r>
          </a:p>
          <a:p>
            <a:pPr marL="285750" lvl="2" indent="-114300">
              <a:spcBef>
                <a:spcPts val="1200"/>
              </a:spcBef>
              <a:defRPr/>
            </a:pPr>
            <a:r>
              <a:rPr lang="en-US" altLang="en-US" sz="1200" dirty="0">
                <a:solidFill>
                  <a:prstClr val="black"/>
                </a:solidFill>
                <a:latin typeface="Calibri"/>
                <a:cs typeface="Times New Roman" panose="02020603050405020304" pitchFamily="18" charset="0"/>
              </a:rPr>
              <a:t>□ Was manufactured in a previous Academic Year with modifications made in the 2025 Academic Year</a:t>
            </a:r>
          </a:p>
          <a:p>
            <a:pPr>
              <a:defRPr/>
            </a:pPr>
            <a:endParaRPr lang="en-US" altLang="en-US" sz="1100" b="1" dirty="0"/>
          </a:p>
          <a:p>
            <a:pPr>
              <a:defRPr/>
            </a:pPr>
            <a:r>
              <a:rPr lang="en-US" altLang="en-US" sz="1600" b="1" dirty="0"/>
              <a:t>Elaborate on previous manufacturing history (if applicable)</a:t>
            </a:r>
            <a:br>
              <a:rPr lang="en-US" altLang="en-US" sz="1600" b="1" dirty="0"/>
            </a:br>
            <a:r>
              <a:rPr lang="en-US" altLang="en-US" sz="1200" b="1" dirty="0"/>
              <a:t>All previous Roll Cage approval packages must be attached to the end of this submission</a:t>
            </a:r>
            <a:endParaRPr lang="en-US" altLang="en-US" sz="1600" b="1" dirty="0"/>
          </a:p>
        </p:txBody>
      </p:sp>
      <p:sp>
        <p:nvSpPr>
          <p:cNvPr id="3" name="Rectangle 2">
            <a:extLst>
              <a:ext uri="{FF2B5EF4-FFF2-40B4-BE49-F238E27FC236}">
                <a16:creationId xmlns:a16="http://schemas.microsoft.com/office/drawing/2014/main" id="{BB10B44C-99A6-4C19-3C58-F844EE087D92}"/>
              </a:ext>
            </a:extLst>
          </p:cNvPr>
          <p:cNvSpPr>
            <a:spLocks noChangeArrowheads="1"/>
          </p:cNvSpPr>
          <p:nvPr userDrawn="1"/>
        </p:nvSpPr>
        <p:spPr bwMode="auto">
          <a:xfrm>
            <a:off x="419100" y="808038"/>
            <a:ext cx="6019800" cy="646112"/>
          </a:xfrm>
          <a:prstGeom prst="rect">
            <a:avLst/>
          </a:prstGeom>
          <a:noFill/>
          <a:ln>
            <a:noFill/>
          </a:ln>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defRPr/>
            </a:pPr>
            <a:r>
              <a:rPr lang="en-US" altLang="en-US" b="1" dirty="0">
                <a:latin typeface="Times New Roman" panose="02020603050405020304" pitchFamily="18" charset="0"/>
              </a:rPr>
              <a:t>BAJA SAE ROLL CAGE TRACEBILITY SHEET</a:t>
            </a:r>
            <a:br>
              <a:rPr lang="en-US" altLang="en-US" b="1" dirty="0">
                <a:latin typeface="Arial" panose="020B0604020202020204" pitchFamily="34" charset="0"/>
              </a:rPr>
            </a:br>
            <a:r>
              <a:rPr lang="en-US" altLang="en-US" b="1" dirty="0">
                <a:latin typeface="Times New Roman" panose="02020603050405020304" pitchFamily="18" charset="0"/>
              </a:rPr>
              <a:t>2025 BAJA SAE COMPETITIONS</a:t>
            </a:r>
            <a:endParaRPr lang="en-US" altLang="en-US" dirty="0"/>
          </a:p>
        </p:txBody>
      </p:sp>
      <p:sp>
        <p:nvSpPr>
          <p:cNvPr id="4" name="Text Box 35">
            <a:extLst>
              <a:ext uri="{FF2B5EF4-FFF2-40B4-BE49-F238E27FC236}">
                <a16:creationId xmlns:a16="http://schemas.microsoft.com/office/drawing/2014/main" id="{6A20854B-C506-C8F2-2D02-AB1A69D6F0CE}"/>
              </a:ext>
            </a:extLst>
          </p:cNvPr>
          <p:cNvSpPr txBox="1">
            <a:spLocks noChangeArrowheads="1"/>
          </p:cNvSpPr>
          <p:nvPr userDrawn="1"/>
        </p:nvSpPr>
        <p:spPr bwMode="auto">
          <a:xfrm>
            <a:off x="395288" y="7848600"/>
            <a:ext cx="6067425" cy="706438"/>
          </a:xfrm>
          <a:prstGeom prst="rect">
            <a:avLst/>
          </a:prstGeom>
          <a:solidFill>
            <a:srgbClr val="FFFFFF"/>
          </a:solidFill>
          <a:ln w="9525">
            <a:solidFill>
              <a:srgbClr val="000000"/>
            </a:solidFill>
            <a:miter lim="800000"/>
            <a:headEnd/>
            <a:tailEnd/>
          </a:ln>
        </p:spPr>
        <p:txBody>
          <a:bodyPr anchor="b"/>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defRPr/>
            </a:pPr>
            <a:r>
              <a:rPr lang="en-US" altLang="en-US" dirty="0">
                <a:cs typeface="Times New Roman" panose="02020603050405020304" pitchFamily="18" charset="0"/>
              </a:rPr>
              <a:t>CAPTAIN: </a:t>
            </a:r>
            <a:r>
              <a:rPr lang="en-US" altLang="en-US" i="1" u="sng" dirty="0">
                <a:cs typeface="Times New Roman" panose="02020603050405020304" pitchFamily="18" charset="0"/>
              </a:rPr>
              <a:t>                             </a:t>
            </a:r>
            <a:r>
              <a:rPr lang="en-US" altLang="en-US" i="1" dirty="0">
                <a:cs typeface="Times New Roman" panose="02020603050405020304" pitchFamily="18" charset="0"/>
              </a:rPr>
              <a:t>    </a:t>
            </a:r>
            <a:r>
              <a:rPr lang="en-US" altLang="en-US" dirty="0">
                <a:cs typeface="Times New Roman" panose="02020603050405020304" pitchFamily="18" charset="0"/>
              </a:rPr>
              <a:t>ADVISOR:</a:t>
            </a:r>
            <a:r>
              <a:rPr lang="en-US" altLang="en-US" i="1" u="sng" dirty="0">
                <a:cs typeface="Times New Roman" panose="02020603050405020304" pitchFamily="18" charset="0"/>
              </a:rPr>
              <a:t>                        </a:t>
            </a:r>
            <a:r>
              <a:rPr lang="en-US" altLang="en-US" sz="1000" dirty="0">
                <a:cs typeface="Times New Roman" panose="02020603050405020304" pitchFamily="18" charset="0"/>
              </a:rPr>
              <a:t>	                               (INITIALS)	</a:t>
            </a:r>
            <a:endParaRPr lang="en-US" altLang="en-US" dirty="0"/>
          </a:p>
        </p:txBody>
      </p:sp>
    </p:spTree>
    <p:extLst>
      <p:ext uri="{BB962C8B-B14F-4D97-AF65-F5344CB8AC3E}">
        <p14:creationId xmlns:p14="http://schemas.microsoft.com/office/powerpoint/2010/main" val="3498512410"/>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01D1525-91EE-D393-7291-80A1C0D645DC}"/>
              </a:ext>
            </a:extLst>
          </p:cNvPr>
          <p:cNvSpPr>
            <a:spLocks noChangeArrowheads="1"/>
          </p:cNvSpPr>
          <p:nvPr userDrawn="1"/>
        </p:nvSpPr>
        <p:spPr bwMode="auto">
          <a:xfrm>
            <a:off x="152400" y="152400"/>
            <a:ext cx="6553200" cy="400050"/>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eaLnBrk="1" hangingPunct="1">
              <a:defRPr/>
            </a:pPr>
            <a:r>
              <a:rPr lang="en-US" altLang="en-US" sz="2000" b="1" dirty="0">
                <a:solidFill>
                  <a:schemeClr val="tx2"/>
                </a:solidFill>
                <a:cs typeface="Arial" charset="0"/>
              </a:rPr>
              <a:t>	2025 Roll Cage Documentation Package</a:t>
            </a:r>
            <a:endParaRPr lang="en-US" altLang="en-US" sz="2000" dirty="0">
              <a:solidFill>
                <a:schemeClr val="tx2"/>
              </a:solidFill>
              <a:cs typeface="Arial" charset="0"/>
            </a:endParaRPr>
          </a:p>
        </p:txBody>
      </p:sp>
      <p:cxnSp>
        <p:nvCxnSpPr>
          <p:cNvPr id="8" name="Straight Connector 7">
            <a:extLst>
              <a:ext uri="{FF2B5EF4-FFF2-40B4-BE49-F238E27FC236}">
                <a16:creationId xmlns:a16="http://schemas.microsoft.com/office/drawing/2014/main" id="{E33AC6F0-2CB8-6AE2-2E9D-80FFC0F22B9B}"/>
              </a:ext>
            </a:extLst>
          </p:cNvPr>
          <p:cNvCxnSpPr/>
          <p:nvPr userDrawn="1"/>
        </p:nvCxnSpPr>
        <p:spPr>
          <a:xfrm>
            <a:off x="152400" y="614363"/>
            <a:ext cx="65532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7EED528A-D065-CCEB-F7FE-0DB44D0049F8}"/>
              </a:ext>
            </a:extLst>
          </p:cNvPr>
          <p:cNvSpPr>
            <a:spLocks noChangeArrowheads="1"/>
          </p:cNvSpPr>
          <p:nvPr userDrawn="1"/>
        </p:nvSpPr>
        <p:spPr bwMode="auto">
          <a:xfrm>
            <a:off x="2743200" y="0"/>
            <a:ext cx="4114800" cy="276225"/>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eaLnBrk="1" hangingPunct="1">
              <a:defRPr/>
            </a:pPr>
            <a:r>
              <a:rPr lang="en-US" altLang="en-US" sz="1200" dirty="0">
                <a:solidFill>
                  <a:srgbClr val="7F7F7F"/>
                </a:solidFill>
                <a:cs typeface="Arial" charset="0"/>
              </a:rPr>
              <a:t>Template v2025.0</a:t>
            </a:r>
          </a:p>
        </p:txBody>
      </p:sp>
      <p:pic>
        <p:nvPicPr>
          <p:cNvPr id="1029" name="Picture 5" descr="http://www.bajasae.net/cdsweb/SharedComponents/bajasae.net/img/baja_r_wht_spot.png">
            <a:extLst>
              <a:ext uri="{FF2B5EF4-FFF2-40B4-BE49-F238E27FC236}">
                <a16:creationId xmlns:a16="http://schemas.microsoft.com/office/drawing/2014/main" id="{7C5AE03F-8FFC-2B5A-E241-89AEF38C56C0}"/>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52400" y="152400"/>
            <a:ext cx="2252663" cy="3651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B4C75586-D8EA-F221-C3C3-E7F06D5C4ED4}"/>
              </a:ext>
            </a:extLst>
          </p:cNvPr>
          <p:cNvSpPr/>
          <p:nvPr userDrawn="1"/>
        </p:nvSpPr>
        <p:spPr>
          <a:xfrm>
            <a:off x="152400" y="762000"/>
            <a:ext cx="6553200" cy="82296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 name="Rectangle 2">
            <a:extLst>
              <a:ext uri="{FF2B5EF4-FFF2-40B4-BE49-F238E27FC236}">
                <a16:creationId xmlns:a16="http://schemas.microsoft.com/office/drawing/2014/main" id="{E7ADE9B6-19EC-9776-F716-A4B5BD5C3F7E}"/>
              </a:ext>
            </a:extLst>
          </p:cNvPr>
          <p:cNvSpPr>
            <a:spLocks noChangeArrowheads="1"/>
          </p:cNvSpPr>
          <p:nvPr userDrawn="1"/>
        </p:nvSpPr>
        <p:spPr bwMode="auto">
          <a:xfrm>
            <a:off x="5791200" y="8577263"/>
            <a:ext cx="914400" cy="338137"/>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r>
              <a:rPr lang="en-US" altLang="en-US" sz="1600" dirty="0">
                <a:cs typeface="Arial" charset="0"/>
              </a:rPr>
              <a:t>Page </a:t>
            </a:r>
            <a:fld id="{851A98CE-6FB9-4120-89F2-16123F04C02A}" type="slidenum">
              <a:rPr lang="en-US" altLang="en-US" sz="1600" smtClean="0">
                <a:cs typeface="Arial" charset="0"/>
              </a:rPr>
              <a:pPr eaLnBrk="1" hangingPunct="1">
                <a:defRPr/>
              </a:pPr>
              <a:t>‹#›</a:t>
            </a:fld>
            <a:endParaRPr lang="en-US" altLang="en-US" sz="1600" dirty="0">
              <a:solidFill>
                <a:srgbClr val="7F7F7F"/>
              </a:solidFill>
              <a:cs typeface="Arial" charset="0"/>
            </a:endParaRPr>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0" r:id="rId6"/>
    <p:sldLayoutId id="2147483966" r:id="rId7"/>
    <p:sldLayoutId id="2147483967" r:id="rId8"/>
    <p:sldLayoutId id="2147483968" r:id="rId9"/>
    <p:sldLayoutId id="2147483969" r:id="rId10"/>
    <p:sldLayoutId id="2147483970" r:id="rId11"/>
    <p:sldLayoutId id="2147483971"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jasae.net/"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a:extLst>
              <a:ext uri="{FF2B5EF4-FFF2-40B4-BE49-F238E27FC236}">
                <a16:creationId xmlns:a16="http://schemas.microsoft.com/office/drawing/2014/main" id="{078387C2-6728-59B0-5F7C-CFCDA95CD355}"/>
              </a:ext>
            </a:extLst>
          </p:cNvPr>
          <p:cNvSpPr>
            <a:spLocks noChangeArrowheads="1"/>
          </p:cNvSpPr>
          <p:nvPr/>
        </p:nvSpPr>
        <p:spPr bwMode="auto">
          <a:xfrm>
            <a:off x="168275" y="1079500"/>
            <a:ext cx="6553200" cy="169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685800" indent="-22860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ts val="1000"/>
              </a:spcBef>
            </a:pPr>
            <a:r>
              <a:rPr lang="en-US" altLang="en-US" sz="1200">
                <a:cs typeface="Times New Roman" panose="02020603050405020304" pitchFamily="18" charset="0"/>
              </a:rPr>
              <a:t>On the following pages, insert the following information as a screenshot, photo, or scanned image.  Add as many pages are necessary; making certain that your information is </a:t>
            </a:r>
            <a:r>
              <a:rPr lang="en-US" altLang="en-US" sz="1200" b="1" i="1">
                <a:cs typeface="Times New Roman" panose="02020603050405020304" pitchFamily="18" charset="0"/>
              </a:rPr>
              <a:t>CLEAR and READABLE</a:t>
            </a:r>
            <a:r>
              <a:rPr lang="en-US" altLang="en-US" sz="1200">
                <a:cs typeface="Times New Roman" panose="02020603050405020304" pitchFamily="18" charset="0"/>
              </a:rPr>
              <a:t>!</a:t>
            </a:r>
          </a:p>
          <a:p>
            <a:pPr eaLnBrk="1" hangingPunct="1">
              <a:spcBef>
                <a:spcPts val="1000"/>
              </a:spcBef>
            </a:pPr>
            <a:r>
              <a:rPr lang="en-US" altLang="en-US" sz="1200">
                <a:cs typeface="Times New Roman" panose="02020603050405020304" pitchFamily="18" charset="0"/>
              </a:rPr>
              <a:t>Log on to </a:t>
            </a:r>
            <a:r>
              <a:rPr lang="en-US" altLang="en-US" sz="1200" u="sng">
                <a:solidFill>
                  <a:srgbClr val="0000FF"/>
                </a:solidFill>
                <a:cs typeface="Times New Roman" panose="02020603050405020304" pitchFamily="18" charset="0"/>
                <a:hlinkClick r:id="rId2"/>
              </a:rPr>
              <a:t>www.bajasae.net</a:t>
            </a:r>
            <a:r>
              <a:rPr lang="en-US" altLang="en-US" sz="1200">
                <a:cs typeface="Times New Roman" panose="02020603050405020304" pitchFamily="18" charset="0"/>
              </a:rPr>
              <a:t> and click My Team Document Submissions.  There will be a slot for “Frame Design Pre-Check- Roll Cage Documentation” for each competition.  If your frame will not (and does not) change between competitions, you may upload this exact same document for each competition.  If your design changes significantly, you should submit an updated document. The National Tech Inspector frame specialists will review your submission and mark it as “Accepted” or “Rejected” on CdsWeb.  Questions or feedback will be provided for rejected submissions.</a:t>
            </a:r>
            <a:endParaRPr lang="en-US" altLang="en-US" sz="1200"/>
          </a:p>
        </p:txBody>
      </p:sp>
      <p:sp>
        <p:nvSpPr>
          <p:cNvPr id="15363" name="Rectangle 7">
            <a:extLst>
              <a:ext uri="{FF2B5EF4-FFF2-40B4-BE49-F238E27FC236}">
                <a16:creationId xmlns:a16="http://schemas.microsoft.com/office/drawing/2014/main" id="{4283ADDC-F975-16DC-A207-17F51EDCC4B9}"/>
              </a:ext>
            </a:extLst>
          </p:cNvPr>
          <p:cNvSpPr>
            <a:spLocks noChangeArrowheads="1"/>
          </p:cNvSpPr>
          <p:nvPr/>
        </p:nvSpPr>
        <p:spPr bwMode="auto">
          <a:xfrm>
            <a:off x="152400" y="762000"/>
            <a:ext cx="1304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b="1" i="1"/>
              <a:t>Instructions</a:t>
            </a:r>
          </a:p>
        </p:txBody>
      </p:sp>
      <p:sp>
        <p:nvSpPr>
          <p:cNvPr id="3" name="Rectangle 2">
            <a:extLst>
              <a:ext uri="{FF2B5EF4-FFF2-40B4-BE49-F238E27FC236}">
                <a16:creationId xmlns:a16="http://schemas.microsoft.com/office/drawing/2014/main" id="{F6CFC5CD-C982-E60F-1EC1-183979B77919}"/>
              </a:ext>
            </a:extLst>
          </p:cNvPr>
          <p:cNvSpPr/>
          <p:nvPr/>
        </p:nvSpPr>
        <p:spPr>
          <a:xfrm>
            <a:off x="192088" y="3505200"/>
            <a:ext cx="6529387" cy="5632450"/>
          </a:xfrm>
          <a:prstGeom prst="rect">
            <a:avLst/>
          </a:prstGeom>
        </p:spPr>
        <p:txBody>
          <a:bodyPr>
            <a:spAutoFit/>
          </a:bodyPr>
          <a:lstStyle/>
          <a:p>
            <a:pPr>
              <a:defRPr/>
            </a:pPr>
            <a:r>
              <a:rPr lang="en-US" sz="1200" b="1" dirty="0"/>
              <a:t>B.3.7 - Roll Cage Documentation Package</a:t>
            </a:r>
          </a:p>
          <a:p>
            <a:pPr>
              <a:defRPr/>
            </a:pPr>
            <a:r>
              <a:rPr lang="en-US" sz="1200" b="1" dirty="0"/>
              <a:t>B.3.7.1 - Required Documents</a:t>
            </a:r>
          </a:p>
          <a:p>
            <a:pPr>
              <a:defRPr/>
            </a:pPr>
            <a:r>
              <a:rPr lang="en-US" sz="1200" dirty="0"/>
              <a:t>Required documents for the Roll Cage Documentation Package include: Roll Cage Specification Sheet &amp; material documentation (invoices, certifications, calculations, etc.) and a single isometric view diagram of the frame highlighting professional fabrication.</a:t>
            </a:r>
          </a:p>
          <a:p>
            <a:pPr>
              <a:defRPr/>
            </a:pPr>
            <a:endParaRPr lang="en-US" sz="1200" dirty="0"/>
          </a:p>
          <a:p>
            <a:pPr>
              <a:defRPr/>
            </a:pPr>
            <a:r>
              <a:rPr lang="en-US" sz="1200" b="1" dirty="0"/>
              <a:t>B.3.7.2 - Document Submittal</a:t>
            </a:r>
            <a:r>
              <a:rPr lang="en-US" sz="1200" dirty="0"/>
              <a:t> </a:t>
            </a:r>
          </a:p>
          <a:p>
            <a:pPr marL="228600" indent="-228600">
              <a:buFontTx/>
              <a:buAutoNum type="arabicParenR"/>
              <a:defRPr/>
            </a:pPr>
            <a:r>
              <a:rPr lang="en-US" sz="1200" dirty="0"/>
              <a:t>Download the form and template from bajasae.net download section (Note: All files that are uploaded must be in a PDF format) </a:t>
            </a:r>
          </a:p>
          <a:p>
            <a:pPr marL="228600" indent="-228600">
              <a:buFontTx/>
              <a:buAutoNum type="arabicParenR"/>
              <a:defRPr/>
            </a:pPr>
            <a:r>
              <a:rPr lang="en-US" sz="1200" dirty="0"/>
              <a:t>Upload the Roll Cage Documentation Package (max size 5 MB) </a:t>
            </a:r>
          </a:p>
          <a:p>
            <a:pPr marL="685800" lvl="1" indent="-228600">
              <a:buFontTx/>
              <a:buAutoNum type="alphaLcPeriod"/>
              <a:defRPr/>
            </a:pPr>
            <a:r>
              <a:rPr lang="en-US" sz="1200" dirty="0"/>
              <a:t>Roll Cage Specification Sheet </a:t>
            </a:r>
          </a:p>
          <a:p>
            <a:pPr marL="685800" lvl="1" indent="-228600">
              <a:buFontTx/>
              <a:buAutoNum type="alphaLcPeriod"/>
              <a:defRPr/>
            </a:pPr>
            <a:r>
              <a:rPr lang="en-US" sz="1200" dirty="0"/>
              <a:t>Invoice of roll cage material </a:t>
            </a:r>
          </a:p>
          <a:p>
            <a:pPr marL="685800" lvl="1" indent="-228600">
              <a:buFontTx/>
              <a:buAutoNum type="alphaLcPeriod"/>
              <a:defRPr/>
            </a:pPr>
            <a:r>
              <a:rPr lang="en-US" sz="1200" dirty="0"/>
              <a:t>Material Test of Certification </a:t>
            </a:r>
          </a:p>
          <a:p>
            <a:pPr marL="685800" lvl="1" indent="-228600">
              <a:buFontTx/>
              <a:buAutoNum type="alphaLcPeriod"/>
              <a:defRPr/>
            </a:pPr>
            <a:r>
              <a:rPr lang="en-US" sz="1200" dirty="0"/>
              <a:t>Any Required Calculation per rule B.3.2.16 - Roll Cage Materials </a:t>
            </a:r>
          </a:p>
          <a:p>
            <a:pPr marL="685800" lvl="1" indent="-228600">
              <a:buFontTx/>
              <a:buAutoNum type="alphaLcPeriod"/>
              <a:defRPr/>
            </a:pPr>
            <a:r>
              <a:rPr lang="en-US" sz="1200" dirty="0"/>
              <a:t>A diagram highlighting any parts of the frame that were outsourced or professionally fabricated </a:t>
            </a:r>
          </a:p>
          <a:p>
            <a:pPr>
              <a:defRPr/>
            </a:pPr>
            <a:endParaRPr lang="en-US" sz="1200" dirty="0"/>
          </a:p>
          <a:p>
            <a:pPr>
              <a:defRPr/>
            </a:pPr>
            <a:r>
              <a:rPr lang="en-US" sz="1200" b="1" dirty="0"/>
              <a:t>B.3.7.3 - Process </a:t>
            </a:r>
          </a:p>
          <a:p>
            <a:pPr>
              <a:defRPr/>
            </a:pPr>
            <a:r>
              <a:rPr lang="en-US" sz="1200" dirty="0"/>
              <a:t>Documents will be reviewed by the National Technical Inspectors on a first come first serve basis. Typical review period will be 30 days after submittal. After review, feedback will be given to teams. If the submission is rejected by the National Technical Inspectors, the team must correct the error noted in the rejection and continue to resubmit the Roll Cage Documentation Package, until they are marked Accepted. It is the responsibility of teams to submit complete documents by the appropriate deadlines. If teams have additional questions, they will need to use other resources to find the answers or wait until competition. </a:t>
            </a:r>
          </a:p>
          <a:p>
            <a:pPr>
              <a:defRPr/>
            </a:pPr>
            <a:endParaRPr lang="en-US" sz="1200" dirty="0"/>
          </a:p>
          <a:p>
            <a:pPr>
              <a:defRPr/>
            </a:pPr>
            <a:r>
              <a:rPr lang="en-US" sz="1200" u="sng" dirty="0"/>
              <a:t>Note: If a team’s initial Roll Cage Documentation Package is received more than five (5) days late it will be classified as “Not Submitted” and your team will be removed (withdrawn) from the event. Documents do not need to receive a Pass Judgement in order to satisfy this requirement. </a:t>
            </a:r>
          </a:p>
        </p:txBody>
      </p:sp>
      <p:sp>
        <p:nvSpPr>
          <p:cNvPr id="15365" name="Rectangle 7">
            <a:extLst>
              <a:ext uri="{FF2B5EF4-FFF2-40B4-BE49-F238E27FC236}">
                <a16:creationId xmlns:a16="http://schemas.microsoft.com/office/drawing/2014/main" id="{B4E55EF9-0ECB-4AB8-508F-A4D8CAE63557}"/>
              </a:ext>
            </a:extLst>
          </p:cNvPr>
          <p:cNvSpPr>
            <a:spLocks noChangeArrowheads="1"/>
          </p:cNvSpPr>
          <p:nvPr/>
        </p:nvSpPr>
        <p:spPr bwMode="auto">
          <a:xfrm>
            <a:off x="192088" y="3143250"/>
            <a:ext cx="1762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b="1" i="1"/>
              <a:t>Rules Reference: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3">
            <a:extLst>
              <a:ext uri="{FF2B5EF4-FFF2-40B4-BE49-F238E27FC236}">
                <a16:creationId xmlns:a16="http://schemas.microsoft.com/office/drawing/2014/main" id="{A19EC79F-D195-6C01-EF35-F7BEC7405A8E}"/>
              </a:ext>
            </a:extLst>
          </p:cNvPr>
          <p:cNvSpPr txBox="1">
            <a:spLocks noChangeArrowheads="1"/>
          </p:cNvSpPr>
          <p:nvPr/>
        </p:nvSpPr>
        <p:spPr bwMode="auto">
          <a:xfrm>
            <a:off x="1600200" y="8534400"/>
            <a:ext cx="5029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solidFill>
                  <a:srgbClr val="FF0000"/>
                </a:solidFill>
              </a:rPr>
              <a:t>Withywindle University</a:t>
            </a:r>
          </a:p>
        </p:txBody>
      </p:sp>
      <p:grpSp>
        <p:nvGrpSpPr>
          <p:cNvPr id="24579" name="Group 3">
            <a:extLst>
              <a:ext uri="{FF2B5EF4-FFF2-40B4-BE49-F238E27FC236}">
                <a16:creationId xmlns:a16="http://schemas.microsoft.com/office/drawing/2014/main" id="{D67757F1-B2D8-065B-C1C1-44A09EE0007C}"/>
              </a:ext>
            </a:extLst>
          </p:cNvPr>
          <p:cNvGrpSpPr>
            <a:grpSpLocks/>
          </p:cNvGrpSpPr>
          <p:nvPr/>
        </p:nvGrpSpPr>
        <p:grpSpPr bwMode="auto">
          <a:xfrm>
            <a:off x="1166813" y="1981200"/>
            <a:ext cx="4524375" cy="4732338"/>
            <a:chOff x="1166812" y="1981200"/>
            <a:chExt cx="4524375" cy="4732176"/>
          </a:xfrm>
        </p:grpSpPr>
        <p:pic>
          <p:nvPicPr>
            <p:cNvPr id="24580" name="Picture 2">
              <a:extLst>
                <a:ext uri="{FF2B5EF4-FFF2-40B4-BE49-F238E27FC236}">
                  <a16:creationId xmlns:a16="http://schemas.microsoft.com/office/drawing/2014/main" id="{C6E1719D-91D7-EC42-F242-B733B645AE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812" y="2133600"/>
              <a:ext cx="4524375" cy="4579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4">
              <a:extLst>
                <a:ext uri="{FF2B5EF4-FFF2-40B4-BE49-F238E27FC236}">
                  <a16:creationId xmlns:a16="http://schemas.microsoft.com/office/drawing/2014/main" id="{23505114-282C-93A9-86D2-CAE06E3149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9444" t="56" r="12500" b="91949"/>
            <a:stretch>
              <a:fillRect/>
            </a:stretch>
          </p:blipFill>
          <p:spPr bwMode="auto">
            <a:xfrm>
              <a:off x="1562099" y="1981200"/>
              <a:ext cx="3733800" cy="4572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a:extLst>
              <a:ext uri="{FF2B5EF4-FFF2-40B4-BE49-F238E27FC236}">
                <a16:creationId xmlns:a16="http://schemas.microsoft.com/office/drawing/2014/main" id="{2FDAFBA2-7582-263C-9FCB-C0345A80B16E}"/>
              </a:ext>
            </a:extLst>
          </p:cNvPr>
          <p:cNvSpPr>
            <a:spLocks noChangeArrowheads="1"/>
          </p:cNvSpPr>
          <p:nvPr/>
        </p:nvSpPr>
        <p:spPr bwMode="auto">
          <a:xfrm>
            <a:off x="168275" y="1079500"/>
            <a:ext cx="6553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685800" indent="-22860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ts val="1000"/>
              </a:spcBef>
            </a:pPr>
            <a:r>
              <a:rPr lang="en-US" altLang="en-US" sz="1200">
                <a:cs typeface="Times New Roman" panose="02020603050405020304" pitchFamily="18" charset="0"/>
              </a:rPr>
              <a:t>On the following page, please indicate using the check boxes lines if any of the listed tubes were outsourced for fabrication. Furthermore, please indicate the number of welded joints that were professionally completed on the frame.  Every team must submit the form on the following page with their roll cage documentation, even if they did not have any professional fabrication or manufacturing work completed on their frame. </a:t>
            </a:r>
          </a:p>
        </p:txBody>
      </p:sp>
      <p:sp>
        <p:nvSpPr>
          <p:cNvPr id="25603" name="Rectangle 7">
            <a:extLst>
              <a:ext uri="{FF2B5EF4-FFF2-40B4-BE49-F238E27FC236}">
                <a16:creationId xmlns:a16="http://schemas.microsoft.com/office/drawing/2014/main" id="{99483E5F-C825-E9B1-469C-CE7276B22E2A}"/>
              </a:ext>
            </a:extLst>
          </p:cNvPr>
          <p:cNvSpPr>
            <a:spLocks noChangeArrowheads="1"/>
          </p:cNvSpPr>
          <p:nvPr/>
        </p:nvSpPr>
        <p:spPr bwMode="auto">
          <a:xfrm>
            <a:off x="152400" y="762000"/>
            <a:ext cx="5794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b="1" i="1"/>
              <a:t>Instructions – Professional Fabrication and Manufacturing </a:t>
            </a:r>
          </a:p>
        </p:txBody>
      </p:sp>
      <p:sp>
        <p:nvSpPr>
          <p:cNvPr id="25604" name="Rectangle 2">
            <a:extLst>
              <a:ext uri="{FF2B5EF4-FFF2-40B4-BE49-F238E27FC236}">
                <a16:creationId xmlns:a16="http://schemas.microsoft.com/office/drawing/2014/main" id="{1ACA6EE1-592E-50FF-FF12-F4FF65C0C587}"/>
              </a:ext>
            </a:extLst>
          </p:cNvPr>
          <p:cNvSpPr>
            <a:spLocks noChangeArrowheads="1"/>
          </p:cNvSpPr>
          <p:nvPr/>
        </p:nvSpPr>
        <p:spPr bwMode="auto">
          <a:xfrm>
            <a:off x="136525" y="2514600"/>
            <a:ext cx="6529388"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200" b="1"/>
              <a:t>Article 5 - Vehicle Eligibility </a:t>
            </a:r>
          </a:p>
          <a:p>
            <a:r>
              <a:rPr lang="en-US" altLang="en-US" sz="1200" b="1"/>
              <a:t>A.5.1 - Student Created </a:t>
            </a:r>
          </a:p>
          <a:p>
            <a:r>
              <a:rPr lang="en-US" altLang="en-US" sz="1200"/>
              <a:t>The vehicle and associated documentation must be conceived, designed, manufactured, and fabricated by the team members without direct involvement from professional engineers, faculty, or professionals in the off-road and racing communities</a:t>
            </a:r>
          </a:p>
          <a:p>
            <a:endParaRPr lang="en-US" altLang="en-US" sz="1200"/>
          </a:p>
          <a:p>
            <a:r>
              <a:rPr lang="en-US" altLang="en-US" sz="1200" b="1"/>
              <a:t>A.5.2 - Kit Vehicles Prohibited </a:t>
            </a:r>
          </a:p>
          <a:p>
            <a:r>
              <a:rPr lang="en-US" altLang="en-US" sz="1200"/>
              <a:t>Vehicles fabricated from a kit or published designs are ineligible to compete. Vehicles which have been professionally fabricated will be disqualified from the competition or receive a penalty. </a:t>
            </a:r>
          </a:p>
          <a:p>
            <a:endParaRPr lang="en-US" altLang="en-US" sz="1200"/>
          </a:p>
          <a:p>
            <a:r>
              <a:rPr lang="en-US" altLang="en-US" sz="1200" b="1"/>
              <a:t>A.5.3 - Frame </a:t>
            </a:r>
          </a:p>
          <a:p>
            <a:r>
              <a:rPr lang="en-US" altLang="en-US" sz="1200"/>
              <a:t>Teams must manufacture and fabricate their frame and all components of the frame. If a team does not have access to machine shop facilities with the necessary equipment to complete this work or a portion of the work, this situation must be documented on the professional fabrication and manufacturing form. This form is part of the Roll Cage documentation package. </a:t>
            </a:r>
          </a:p>
          <a:p>
            <a:endParaRPr lang="en-US" altLang="en-US" sz="1200"/>
          </a:p>
          <a:p>
            <a:pPr lvl="1"/>
            <a:r>
              <a:rPr lang="en-US" altLang="en-US" sz="1200" b="1"/>
              <a:t>A.5.3.1 – Tubes</a:t>
            </a:r>
          </a:p>
          <a:p>
            <a:pPr lvl="1"/>
            <a:r>
              <a:rPr lang="en-US" altLang="en-US" sz="1200"/>
              <a:t>Any tube(s) that are professionally fabricated must be indicated in the cost report. </a:t>
            </a:r>
          </a:p>
          <a:p>
            <a:pPr lvl="1"/>
            <a:endParaRPr lang="en-US" altLang="en-US" sz="1200"/>
          </a:p>
          <a:p>
            <a:pPr lvl="1"/>
            <a:r>
              <a:rPr lang="en-US" altLang="en-US" sz="1200" b="1"/>
              <a:t>A.5.3.2 - Welding </a:t>
            </a:r>
          </a:p>
          <a:p>
            <a:pPr lvl="1"/>
            <a:r>
              <a:rPr lang="en-US" altLang="en-US" sz="1200"/>
              <a:t>Any tubes that are professionally welded must be indicated in the cost report.</a:t>
            </a:r>
          </a:p>
          <a:p>
            <a:pPr lvl="1"/>
            <a:endParaRPr lang="en-US" altLang="en-US" sz="1200"/>
          </a:p>
          <a:p>
            <a:r>
              <a:rPr lang="en-US" altLang="en-US" sz="1200" b="1"/>
              <a:t>A.5.4 - Prefabricated Subassemblies </a:t>
            </a:r>
          </a:p>
          <a:p>
            <a:r>
              <a:rPr lang="en-US" altLang="en-US" sz="1200"/>
              <a:t>These rules do not exclude the use of prefabricated or modified sub-assemblies made up of commonly available components. </a:t>
            </a:r>
          </a:p>
          <a:p>
            <a:endParaRPr lang="en-US" altLang="en-US" sz="1200"/>
          </a:p>
          <a:p>
            <a:r>
              <a:rPr lang="en-US" altLang="en-US" sz="1200" b="1"/>
              <a:t>A.5.5 - Penalties </a:t>
            </a:r>
          </a:p>
          <a:p>
            <a:r>
              <a:rPr lang="en-US" altLang="en-US" sz="1200"/>
              <a:t>Teams violating any of the rules in this article will receive a penalty, which depending on the severity of the infraction, could include disqualification from the competition</a:t>
            </a:r>
          </a:p>
        </p:txBody>
      </p:sp>
      <p:sp>
        <p:nvSpPr>
          <p:cNvPr id="25605" name="Rectangle 7">
            <a:extLst>
              <a:ext uri="{FF2B5EF4-FFF2-40B4-BE49-F238E27FC236}">
                <a16:creationId xmlns:a16="http://schemas.microsoft.com/office/drawing/2014/main" id="{67197E5C-845A-C212-8D31-FDB648BC522A}"/>
              </a:ext>
            </a:extLst>
          </p:cNvPr>
          <p:cNvSpPr>
            <a:spLocks noChangeArrowheads="1"/>
          </p:cNvSpPr>
          <p:nvPr/>
        </p:nvSpPr>
        <p:spPr bwMode="auto">
          <a:xfrm>
            <a:off x="136525" y="2144713"/>
            <a:ext cx="1762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b="1" i="1"/>
              <a:t>Rules Reference: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
            <a:extLst>
              <a:ext uri="{FF2B5EF4-FFF2-40B4-BE49-F238E27FC236}">
                <a16:creationId xmlns:a16="http://schemas.microsoft.com/office/drawing/2014/main" id="{4A52BC90-58B7-C99F-FB3D-302239EDEA68}"/>
              </a:ext>
            </a:extLst>
          </p:cNvPr>
          <p:cNvSpPr txBox="1">
            <a:spLocks noChangeArrowheads="1"/>
          </p:cNvSpPr>
          <p:nvPr/>
        </p:nvSpPr>
        <p:spPr bwMode="auto">
          <a:xfrm>
            <a:off x="1373188" y="1525588"/>
            <a:ext cx="205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Withywindle University</a:t>
            </a:r>
          </a:p>
        </p:txBody>
      </p:sp>
      <p:sp>
        <p:nvSpPr>
          <p:cNvPr id="26627" name="TextBox 6">
            <a:extLst>
              <a:ext uri="{FF2B5EF4-FFF2-40B4-BE49-F238E27FC236}">
                <a16:creationId xmlns:a16="http://schemas.microsoft.com/office/drawing/2014/main" id="{3D7C26AF-F9CC-529D-854C-CF962E3C84C1}"/>
              </a:ext>
            </a:extLst>
          </p:cNvPr>
          <p:cNvSpPr txBox="1">
            <a:spLocks noChangeArrowheads="1"/>
          </p:cNvSpPr>
          <p:nvPr/>
        </p:nvSpPr>
        <p:spPr bwMode="auto">
          <a:xfrm>
            <a:off x="4838700" y="1525588"/>
            <a:ext cx="952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Winners</a:t>
            </a:r>
          </a:p>
        </p:txBody>
      </p:sp>
      <p:sp>
        <p:nvSpPr>
          <p:cNvPr id="26628" name="TextBox 20">
            <a:extLst>
              <a:ext uri="{FF2B5EF4-FFF2-40B4-BE49-F238E27FC236}">
                <a16:creationId xmlns:a16="http://schemas.microsoft.com/office/drawing/2014/main" id="{498B196F-F512-8ECE-0C64-AD7494D766D5}"/>
              </a:ext>
            </a:extLst>
          </p:cNvPr>
          <p:cNvSpPr txBox="1">
            <a:spLocks noChangeArrowheads="1"/>
          </p:cNvSpPr>
          <p:nvPr/>
        </p:nvSpPr>
        <p:spPr bwMode="auto">
          <a:xfrm>
            <a:off x="4451350" y="7073900"/>
            <a:ext cx="1765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Bring Signed Copy</a:t>
            </a:r>
          </a:p>
        </p:txBody>
      </p:sp>
      <p:sp>
        <p:nvSpPr>
          <p:cNvPr id="26629" name="TextBox 21">
            <a:extLst>
              <a:ext uri="{FF2B5EF4-FFF2-40B4-BE49-F238E27FC236}">
                <a16:creationId xmlns:a16="http://schemas.microsoft.com/office/drawing/2014/main" id="{04F86F64-CEBB-CB10-5AAD-E145FEE7092A}"/>
              </a:ext>
            </a:extLst>
          </p:cNvPr>
          <p:cNvSpPr txBox="1">
            <a:spLocks noChangeArrowheads="1"/>
          </p:cNvSpPr>
          <p:nvPr/>
        </p:nvSpPr>
        <p:spPr bwMode="auto">
          <a:xfrm>
            <a:off x="4552950" y="7726363"/>
            <a:ext cx="1587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Bring Signed Copy</a:t>
            </a:r>
          </a:p>
        </p:txBody>
      </p:sp>
      <p:sp>
        <p:nvSpPr>
          <p:cNvPr id="26630" name="TextBox 22">
            <a:extLst>
              <a:ext uri="{FF2B5EF4-FFF2-40B4-BE49-F238E27FC236}">
                <a16:creationId xmlns:a16="http://schemas.microsoft.com/office/drawing/2014/main" id="{2FD030AB-E36D-E7AE-2EC5-E43B5D057037}"/>
              </a:ext>
            </a:extLst>
          </p:cNvPr>
          <p:cNvSpPr txBox="1">
            <a:spLocks noChangeArrowheads="1"/>
          </p:cNvSpPr>
          <p:nvPr/>
        </p:nvSpPr>
        <p:spPr bwMode="auto">
          <a:xfrm>
            <a:off x="2216150" y="7086600"/>
            <a:ext cx="205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Bring Signed Copy</a:t>
            </a:r>
          </a:p>
        </p:txBody>
      </p:sp>
      <p:sp>
        <p:nvSpPr>
          <p:cNvPr id="26631" name="TextBox 23">
            <a:extLst>
              <a:ext uri="{FF2B5EF4-FFF2-40B4-BE49-F238E27FC236}">
                <a16:creationId xmlns:a16="http://schemas.microsoft.com/office/drawing/2014/main" id="{1A919C9B-CBEA-B283-191B-45E6D286482E}"/>
              </a:ext>
            </a:extLst>
          </p:cNvPr>
          <p:cNvSpPr txBox="1">
            <a:spLocks noChangeArrowheads="1"/>
          </p:cNvSpPr>
          <p:nvPr/>
        </p:nvSpPr>
        <p:spPr bwMode="auto">
          <a:xfrm>
            <a:off x="2330450" y="7761288"/>
            <a:ext cx="205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Bring Signed Copy</a:t>
            </a:r>
          </a:p>
        </p:txBody>
      </p:sp>
      <p:sp>
        <p:nvSpPr>
          <p:cNvPr id="2" name="Multiplication Sign 1">
            <a:extLst>
              <a:ext uri="{FF2B5EF4-FFF2-40B4-BE49-F238E27FC236}">
                <a16:creationId xmlns:a16="http://schemas.microsoft.com/office/drawing/2014/main" id="{236A5296-AF4F-F201-3832-60ECD34861B0}"/>
              </a:ext>
            </a:extLst>
          </p:cNvPr>
          <p:cNvSpPr/>
          <p:nvPr/>
        </p:nvSpPr>
        <p:spPr>
          <a:xfrm>
            <a:off x="1620838" y="3703638"/>
            <a:ext cx="152400" cy="166687"/>
          </a:xfrm>
          <a:prstGeom prst="mathMultiply">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Oval 2">
            <a:extLst>
              <a:ext uri="{FF2B5EF4-FFF2-40B4-BE49-F238E27FC236}">
                <a16:creationId xmlns:a16="http://schemas.microsoft.com/office/drawing/2014/main" id="{6C4065A8-ACA5-9D99-158F-6E3BA1B52600}"/>
              </a:ext>
            </a:extLst>
          </p:cNvPr>
          <p:cNvSpPr/>
          <p:nvPr/>
        </p:nvSpPr>
        <p:spPr>
          <a:xfrm>
            <a:off x="3733800" y="2971800"/>
            <a:ext cx="381000" cy="38100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 name="Multiplication Sign 3">
            <a:extLst>
              <a:ext uri="{FF2B5EF4-FFF2-40B4-BE49-F238E27FC236}">
                <a16:creationId xmlns:a16="http://schemas.microsoft.com/office/drawing/2014/main" id="{133CDAA0-1E69-1AF0-D619-D7CF6CE385C4}"/>
              </a:ext>
            </a:extLst>
          </p:cNvPr>
          <p:cNvSpPr/>
          <p:nvPr/>
        </p:nvSpPr>
        <p:spPr>
          <a:xfrm>
            <a:off x="1584325" y="4922838"/>
            <a:ext cx="152400" cy="166687"/>
          </a:xfrm>
          <a:prstGeom prst="mathMultiply">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Oval 4">
            <a:extLst>
              <a:ext uri="{FF2B5EF4-FFF2-40B4-BE49-F238E27FC236}">
                <a16:creationId xmlns:a16="http://schemas.microsoft.com/office/drawing/2014/main" id="{995B030B-8470-8C75-AEA1-DB30013F6BFB}"/>
              </a:ext>
            </a:extLst>
          </p:cNvPr>
          <p:cNvSpPr/>
          <p:nvPr/>
        </p:nvSpPr>
        <p:spPr>
          <a:xfrm>
            <a:off x="4140200" y="5181600"/>
            <a:ext cx="381000" cy="38100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Multiplication Sign 5">
            <a:extLst>
              <a:ext uri="{FF2B5EF4-FFF2-40B4-BE49-F238E27FC236}">
                <a16:creationId xmlns:a16="http://schemas.microsoft.com/office/drawing/2014/main" id="{E538833D-87CE-1BA1-EDD5-780CF8B2AFE4}"/>
              </a:ext>
            </a:extLst>
          </p:cNvPr>
          <p:cNvSpPr/>
          <p:nvPr/>
        </p:nvSpPr>
        <p:spPr>
          <a:xfrm>
            <a:off x="5194300" y="3703638"/>
            <a:ext cx="152400" cy="166687"/>
          </a:xfrm>
          <a:prstGeom prst="mathMultiply">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Multiplication Sign 6">
            <a:extLst>
              <a:ext uri="{FF2B5EF4-FFF2-40B4-BE49-F238E27FC236}">
                <a16:creationId xmlns:a16="http://schemas.microsoft.com/office/drawing/2014/main" id="{796E6C23-E314-2654-A946-A6CBAF1F1118}"/>
              </a:ext>
            </a:extLst>
          </p:cNvPr>
          <p:cNvSpPr/>
          <p:nvPr/>
        </p:nvSpPr>
        <p:spPr>
          <a:xfrm>
            <a:off x="1101725" y="3703638"/>
            <a:ext cx="152400" cy="166687"/>
          </a:xfrm>
          <a:prstGeom prst="mathMultiply">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Multiplication Sign 7">
            <a:extLst>
              <a:ext uri="{FF2B5EF4-FFF2-40B4-BE49-F238E27FC236}">
                <a16:creationId xmlns:a16="http://schemas.microsoft.com/office/drawing/2014/main" id="{B178D5CA-2D57-1AB1-4F70-D25574F36B28}"/>
              </a:ext>
            </a:extLst>
          </p:cNvPr>
          <p:cNvSpPr/>
          <p:nvPr/>
        </p:nvSpPr>
        <p:spPr>
          <a:xfrm>
            <a:off x="2625725" y="3703638"/>
            <a:ext cx="152400" cy="166687"/>
          </a:xfrm>
          <a:prstGeom prst="mathMultiply">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Multiplication Sign 8">
            <a:extLst>
              <a:ext uri="{FF2B5EF4-FFF2-40B4-BE49-F238E27FC236}">
                <a16:creationId xmlns:a16="http://schemas.microsoft.com/office/drawing/2014/main" id="{D372502F-13BB-838C-F0DE-52E356947F82}"/>
              </a:ext>
            </a:extLst>
          </p:cNvPr>
          <p:cNvSpPr/>
          <p:nvPr/>
        </p:nvSpPr>
        <p:spPr>
          <a:xfrm>
            <a:off x="3117850" y="3703638"/>
            <a:ext cx="152400" cy="166687"/>
          </a:xfrm>
          <a:prstGeom prst="mathMultiply">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 name="Multiplication Sign 9">
            <a:extLst>
              <a:ext uri="{FF2B5EF4-FFF2-40B4-BE49-F238E27FC236}">
                <a16:creationId xmlns:a16="http://schemas.microsoft.com/office/drawing/2014/main" id="{1CE1C66A-A1CD-1D55-FBBC-F99B37948EBC}"/>
              </a:ext>
            </a:extLst>
          </p:cNvPr>
          <p:cNvSpPr/>
          <p:nvPr/>
        </p:nvSpPr>
        <p:spPr>
          <a:xfrm>
            <a:off x="3603625" y="3703638"/>
            <a:ext cx="152400" cy="166687"/>
          </a:xfrm>
          <a:prstGeom prst="mathMultiply">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Multiplication Sign 10">
            <a:extLst>
              <a:ext uri="{FF2B5EF4-FFF2-40B4-BE49-F238E27FC236}">
                <a16:creationId xmlns:a16="http://schemas.microsoft.com/office/drawing/2014/main" id="{B3939650-9E0A-19C3-991A-74E77FEED0FE}"/>
              </a:ext>
            </a:extLst>
          </p:cNvPr>
          <p:cNvSpPr/>
          <p:nvPr/>
        </p:nvSpPr>
        <p:spPr>
          <a:xfrm>
            <a:off x="4157663" y="3703638"/>
            <a:ext cx="152400" cy="166687"/>
          </a:xfrm>
          <a:prstGeom prst="mathMultiply">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Multiplication Sign 11">
            <a:extLst>
              <a:ext uri="{FF2B5EF4-FFF2-40B4-BE49-F238E27FC236}">
                <a16:creationId xmlns:a16="http://schemas.microsoft.com/office/drawing/2014/main" id="{2E59977C-5CBF-7E89-96D9-252F2E6716F9}"/>
              </a:ext>
            </a:extLst>
          </p:cNvPr>
          <p:cNvSpPr/>
          <p:nvPr/>
        </p:nvSpPr>
        <p:spPr>
          <a:xfrm>
            <a:off x="4668838" y="3703638"/>
            <a:ext cx="152400" cy="166687"/>
          </a:xfrm>
          <a:prstGeom prst="mathMultiply">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a:extLst>
              <a:ext uri="{FF2B5EF4-FFF2-40B4-BE49-F238E27FC236}">
                <a16:creationId xmlns:a16="http://schemas.microsoft.com/office/drawing/2014/main" id="{38894E73-6409-2D1F-2A88-3A74F59120F5}"/>
              </a:ext>
            </a:extLst>
          </p:cNvPr>
          <p:cNvSpPr txBox="1">
            <a:spLocks noChangeArrowheads="1"/>
          </p:cNvSpPr>
          <p:nvPr/>
        </p:nvSpPr>
        <p:spPr bwMode="auto">
          <a:xfrm>
            <a:off x="1447800" y="1447800"/>
            <a:ext cx="205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Withywindle University</a:t>
            </a:r>
          </a:p>
        </p:txBody>
      </p:sp>
      <p:sp>
        <p:nvSpPr>
          <p:cNvPr id="16387" name="TextBox 7">
            <a:extLst>
              <a:ext uri="{FF2B5EF4-FFF2-40B4-BE49-F238E27FC236}">
                <a16:creationId xmlns:a16="http://schemas.microsoft.com/office/drawing/2014/main" id="{260D9B84-F61D-2131-0E61-11EFE8B03D5D}"/>
              </a:ext>
            </a:extLst>
          </p:cNvPr>
          <p:cNvSpPr txBox="1">
            <a:spLocks noChangeArrowheads="1"/>
          </p:cNvSpPr>
          <p:nvPr/>
        </p:nvSpPr>
        <p:spPr bwMode="auto">
          <a:xfrm>
            <a:off x="4648200" y="1454150"/>
            <a:ext cx="205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Hobbits On Wheels</a:t>
            </a:r>
          </a:p>
        </p:txBody>
      </p:sp>
      <p:sp>
        <p:nvSpPr>
          <p:cNvPr id="16388" name="TextBox 3">
            <a:extLst>
              <a:ext uri="{FF2B5EF4-FFF2-40B4-BE49-F238E27FC236}">
                <a16:creationId xmlns:a16="http://schemas.microsoft.com/office/drawing/2014/main" id="{ADB2C5C5-F285-FED6-47F4-D95512E15C3D}"/>
              </a:ext>
            </a:extLst>
          </p:cNvPr>
          <p:cNvSpPr txBox="1">
            <a:spLocks noChangeArrowheads="1"/>
          </p:cNvSpPr>
          <p:nvPr/>
        </p:nvSpPr>
        <p:spPr bwMode="auto">
          <a:xfrm>
            <a:off x="5676900" y="3581400"/>
            <a:ext cx="571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TB</a:t>
            </a:r>
          </a:p>
        </p:txBody>
      </p:sp>
      <p:sp>
        <p:nvSpPr>
          <p:cNvPr id="16389" name="TextBox 4">
            <a:extLst>
              <a:ext uri="{FF2B5EF4-FFF2-40B4-BE49-F238E27FC236}">
                <a16:creationId xmlns:a16="http://schemas.microsoft.com/office/drawing/2014/main" id="{2F84091C-AC1F-4843-BC60-C8E490484266}"/>
              </a:ext>
            </a:extLst>
          </p:cNvPr>
          <p:cNvSpPr txBox="1">
            <a:spLocks noChangeArrowheads="1"/>
          </p:cNvSpPr>
          <p:nvPr/>
        </p:nvSpPr>
        <p:spPr bwMode="auto">
          <a:xfrm>
            <a:off x="5676900" y="4038600"/>
            <a:ext cx="571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TB</a:t>
            </a:r>
          </a:p>
        </p:txBody>
      </p:sp>
      <p:sp>
        <p:nvSpPr>
          <p:cNvPr id="16390" name="TextBox 5">
            <a:extLst>
              <a:ext uri="{FF2B5EF4-FFF2-40B4-BE49-F238E27FC236}">
                <a16:creationId xmlns:a16="http://schemas.microsoft.com/office/drawing/2014/main" id="{F801447A-B464-838D-54FA-981801F5E694}"/>
              </a:ext>
            </a:extLst>
          </p:cNvPr>
          <p:cNvSpPr txBox="1">
            <a:spLocks noChangeArrowheads="1"/>
          </p:cNvSpPr>
          <p:nvPr/>
        </p:nvSpPr>
        <p:spPr bwMode="auto">
          <a:xfrm>
            <a:off x="5676900" y="4418013"/>
            <a:ext cx="571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TB</a:t>
            </a:r>
          </a:p>
        </p:txBody>
      </p:sp>
      <p:sp>
        <p:nvSpPr>
          <p:cNvPr id="16391" name="TextBox 6">
            <a:extLst>
              <a:ext uri="{FF2B5EF4-FFF2-40B4-BE49-F238E27FC236}">
                <a16:creationId xmlns:a16="http://schemas.microsoft.com/office/drawing/2014/main" id="{86615D39-C249-2F04-B817-A75A2AACBA11}"/>
              </a:ext>
            </a:extLst>
          </p:cNvPr>
          <p:cNvSpPr txBox="1">
            <a:spLocks noChangeArrowheads="1"/>
          </p:cNvSpPr>
          <p:nvPr/>
        </p:nvSpPr>
        <p:spPr bwMode="auto">
          <a:xfrm>
            <a:off x="5676900" y="4824413"/>
            <a:ext cx="571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TB</a:t>
            </a:r>
          </a:p>
        </p:txBody>
      </p:sp>
      <p:sp>
        <p:nvSpPr>
          <p:cNvPr id="16392" name="TextBox 7">
            <a:extLst>
              <a:ext uri="{FF2B5EF4-FFF2-40B4-BE49-F238E27FC236}">
                <a16:creationId xmlns:a16="http://schemas.microsoft.com/office/drawing/2014/main" id="{19F52F25-187D-FCBB-514C-38E70CFED67A}"/>
              </a:ext>
            </a:extLst>
          </p:cNvPr>
          <p:cNvSpPr txBox="1">
            <a:spLocks noChangeArrowheads="1"/>
          </p:cNvSpPr>
          <p:nvPr/>
        </p:nvSpPr>
        <p:spPr bwMode="auto">
          <a:xfrm>
            <a:off x="5676900" y="5353050"/>
            <a:ext cx="571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TB</a:t>
            </a:r>
          </a:p>
        </p:txBody>
      </p:sp>
      <p:sp>
        <p:nvSpPr>
          <p:cNvPr id="16393" name="TextBox 8">
            <a:extLst>
              <a:ext uri="{FF2B5EF4-FFF2-40B4-BE49-F238E27FC236}">
                <a16:creationId xmlns:a16="http://schemas.microsoft.com/office/drawing/2014/main" id="{2FD0B77D-4E5E-6891-B558-C887C71BB165}"/>
              </a:ext>
            </a:extLst>
          </p:cNvPr>
          <p:cNvSpPr txBox="1">
            <a:spLocks noChangeArrowheads="1"/>
          </p:cNvSpPr>
          <p:nvPr/>
        </p:nvSpPr>
        <p:spPr bwMode="auto">
          <a:xfrm>
            <a:off x="5676900" y="5729288"/>
            <a:ext cx="571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TB</a:t>
            </a:r>
          </a:p>
        </p:txBody>
      </p:sp>
      <p:sp>
        <p:nvSpPr>
          <p:cNvPr id="16394" name="TextBox 9">
            <a:extLst>
              <a:ext uri="{FF2B5EF4-FFF2-40B4-BE49-F238E27FC236}">
                <a16:creationId xmlns:a16="http://schemas.microsoft.com/office/drawing/2014/main" id="{70605E3E-F572-BB09-9E25-3D9D7CA7F826}"/>
              </a:ext>
            </a:extLst>
          </p:cNvPr>
          <p:cNvSpPr txBox="1">
            <a:spLocks noChangeArrowheads="1"/>
          </p:cNvSpPr>
          <p:nvPr/>
        </p:nvSpPr>
        <p:spPr bwMode="auto">
          <a:xfrm>
            <a:off x="5676900" y="6248400"/>
            <a:ext cx="571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TB</a:t>
            </a:r>
          </a:p>
        </p:txBody>
      </p:sp>
      <p:sp>
        <p:nvSpPr>
          <p:cNvPr id="16395" name="TextBox 10">
            <a:extLst>
              <a:ext uri="{FF2B5EF4-FFF2-40B4-BE49-F238E27FC236}">
                <a16:creationId xmlns:a16="http://schemas.microsoft.com/office/drawing/2014/main" id="{8BA958EB-A674-E102-9AF6-23C09959FCC2}"/>
              </a:ext>
            </a:extLst>
          </p:cNvPr>
          <p:cNvSpPr txBox="1">
            <a:spLocks noChangeArrowheads="1"/>
          </p:cNvSpPr>
          <p:nvPr/>
        </p:nvSpPr>
        <p:spPr bwMode="auto">
          <a:xfrm>
            <a:off x="5676900" y="6705600"/>
            <a:ext cx="571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TB</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1">
            <a:extLst>
              <a:ext uri="{FF2B5EF4-FFF2-40B4-BE49-F238E27FC236}">
                <a16:creationId xmlns:a16="http://schemas.microsoft.com/office/drawing/2014/main" id="{9A383BC1-DB80-F8C1-C99F-C3BED228F957}"/>
              </a:ext>
            </a:extLst>
          </p:cNvPr>
          <p:cNvSpPr txBox="1">
            <a:spLocks noChangeArrowheads="1"/>
          </p:cNvSpPr>
          <p:nvPr/>
        </p:nvSpPr>
        <p:spPr bwMode="auto">
          <a:xfrm>
            <a:off x="1447800" y="1368425"/>
            <a:ext cx="205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Withywindle University</a:t>
            </a:r>
          </a:p>
        </p:txBody>
      </p:sp>
      <p:sp>
        <p:nvSpPr>
          <p:cNvPr id="17411" name="TextBox 6">
            <a:extLst>
              <a:ext uri="{FF2B5EF4-FFF2-40B4-BE49-F238E27FC236}">
                <a16:creationId xmlns:a16="http://schemas.microsoft.com/office/drawing/2014/main" id="{1D8A12B5-E78E-3092-33A1-53107DDD8E63}"/>
              </a:ext>
            </a:extLst>
          </p:cNvPr>
          <p:cNvSpPr txBox="1">
            <a:spLocks noChangeArrowheads="1"/>
          </p:cNvSpPr>
          <p:nvPr/>
        </p:nvSpPr>
        <p:spPr bwMode="auto">
          <a:xfrm>
            <a:off x="4184650" y="2220913"/>
            <a:ext cx="495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321</a:t>
            </a:r>
          </a:p>
        </p:txBody>
      </p:sp>
      <p:sp>
        <p:nvSpPr>
          <p:cNvPr id="17412" name="TextBox 7">
            <a:extLst>
              <a:ext uri="{FF2B5EF4-FFF2-40B4-BE49-F238E27FC236}">
                <a16:creationId xmlns:a16="http://schemas.microsoft.com/office/drawing/2014/main" id="{469D134C-004B-1A32-9517-CFD88BBE1DFC}"/>
              </a:ext>
            </a:extLst>
          </p:cNvPr>
          <p:cNvSpPr txBox="1">
            <a:spLocks noChangeArrowheads="1"/>
          </p:cNvSpPr>
          <p:nvPr/>
        </p:nvSpPr>
        <p:spPr bwMode="auto">
          <a:xfrm>
            <a:off x="4679950" y="1355725"/>
            <a:ext cx="205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Hobbits On Wheels</a:t>
            </a:r>
          </a:p>
        </p:txBody>
      </p:sp>
      <p:sp>
        <p:nvSpPr>
          <p:cNvPr id="17413" name="TextBox 16">
            <a:extLst>
              <a:ext uri="{FF2B5EF4-FFF2-40B4-BE49-F238E27FC236}">
                <a16:creationId xmlns:a16="http://schemas.microsoft.com/office/drawing/2014/main" id="{1B92505F-B081-08CD-3CF5-F2E62854C357}"/>
              </a:ext>
            </a:extLst>
          </p:cNvPr>
          <p:cNvSpPr txBox="1">
            <a:spLocks noChangeArrowheads="1"/>
          </p:cNvSpPr>
          <p:nvPr/>
        </p:nvSpPr>
        <p:spPr bwMode="auto">
          <a:xfrm>
            <a:off x="427038" y="6629400"/>
            <a:ext cx="5973762"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1400">
                <a:solidFill>
                  <a:srgbClr val="FF0000"/>
                </a:solidFill>
              </a:rPr>
              <a:t>Roll Cage initially manufactured for 2019 season.  Roll Cage aft of RRH replaced for 2022 season using material purchased in 2021.  No changes have been made since that time.</a:t>
            </a:r>
          </a:p>
        </p:txBody>
      </p:sp>
      <p:sp>
        <p:nvSpPr>
          <p:cNvPr id="17414" name="TextBox 22">
            <a:extLst>
              <a:ext uri="{FF2B5EF4-FFF2-40B4-BE49-F238E27FC236}">
                <a16:creationId xmlns:a16="http://schemas.microsoft.com/office/drawing/2014/main" id="{0F452D76-5E52-129E-9C08-C52483D3EE2B}"/>
              </a:ext>
            </a:extLst>
          </p:cNvPr>
          <p:cNvSpPr txBox="1">
            <a:spLocks noChangeArrowheads="1"/>
          </p:cNvSpPr>
          <p:nvPr/>
        </p:nvSpPr>
        <p:spPr bwMode="auto">
          <a:xfrm>
            <a:off x="1355725" y="8034338"/>
            <a:ext cx="205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Bring Signed Copy</a:t>
            </a:r>
          </a:p>
        </p:txBody>
      </p:sp>
      <p:sp>
        <p:nvSpPr>
          <p:cNvPr id="17415" name="TextBox 23">
            <a:extLst>
              <a:ext uri="{FF2B5EF4-FFF2-40B4-BE49-F238E27FC236}">
                <a16:creationId xmlns:a16="http://schemas.microsoft.com/office/drawing/2014/main" id="{8D76A980-6B4C-4051-2F1A-4D21A54F8F4F}"/>
              </a:ext>
            </a:extLst>
          </p:cNvPr>
          <p:cNvSpPr txBox="1">
            <a:spLocks noChangeArrowheads="1"/>
          </p:cNvSpPr>
          <p:nvPr/>
        </p:nvSpPr>
        <p:spPr bwMode="auto">
          <a:xfrm>
            <a:off x="3886200" y="8059738"/>
            <a:ext cx="205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Bring Signed Copy</a:t>
            </a:r>
          </a:p>
        </p:txBody>
      </p:sp>
      <p:sp>
        <p:nvSpPr>
          <p:cNvPr id="2" name="Multiplication Sign 1">
            <a:extLst>
              <a:ext uri="{FF2B5EF4-FFF2-40B4-BE49-F238E27FC236}">
                <a16:creationId xmlns:a16="http://schemas.microsoft.com/office/drawing/2014/main" id="{901AEA2A-5C0D-5CDF-5535-177937239BD6}"/>
              </a:ext>
            </a:extLst>
          </p:cNvPr>
          <p:cNvSpPr/>
          <p:nvPr/>
        </p:nvSpPr>
        <p:spPr>
          <a:xfrm>
            <a:off x="862013" y="2347913"/>
            <a:ext cx="152400" cy="166687"/>
          </a:xfrm>
          <a:prstGeom prst="mathMultiply">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Multiplication Sign 2">
            <a:extLst>
              <a:ext uri="{FF2B5EF4-FFF2-40B4-BE49-F238E27FC236}">
                <a16:creationId xmlns:a16="http://schemas.microsoft.com/office/drawing/2014/main" id="{EC022B46-A2DD-0114-C516-9091BD9DF227}"/>
              </a:ext>
            </a:extLst>
          </p:cNvPr>
          <p:cNvSpPr/>
          <p:nvPr/>
        </p:nvSpPr>
        <p:spPr>
          <a:xfrm>
            <a:off x="533400" y="5641975"/>
            <a:ext cx="152400" cy="166688"/>
          </a:xfrm>
          <a:prstGeom prst="mathMultiply">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a:extLst>
              <a:ext uri="{FF2B5EF4-FFF2-40B4-BE49-F238E27FC236}">
                <a16:creationId xmlns:a16="http://schemas.microsoft.com/office/drawing/2014/main" id="{D243CA81-3766-9F81-5FD9-F578D11C3D7F}"/>
              </a:ext>
            </a:extLst>
          </p:cNvPr>
          <p:cNvSpPr txBox="1">
            <a:spLocks noChangeArrowheads="1"/>
          </p:cNvSpPr>
          <p:nvPr/>
        </p:nvSpPr>
        <p:spPr bwMode="auto">
          <a:xfrm>
            <a:off x="1435100" y="1420813"/>
            <a:ext cx="205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Withywindle University</a:t>
            </a:r>
          </a:p>
        </p:txBody>
      </p:sp>
      <p:sp>
        <p:nvSpPr>
          <p:cNvPr id="18435" name="TextBox 7">
            <a:extLst>
              <a:ext uri="{FF2B5EF4-FFF2-40B4-BE49-F238E27FC236}">
                <a16:creationId xmlns:a16="http://schemas.microsoft.com/office/drawing/2014/main" id="{14B33682-7C1E-CAD4-C032-582886F9E6A1}"/>
              </a:ext>
            </a:extLst>
          </p:cNvPr>
          <p:cNvSpPr txBox="1">
            <a:spLocks noChangeArrowheads="1"/>
          </p:cNvSpPr>
          <p:nvPr/>
        </p:nvSpPr>
        <p:spPr bwMode="auto">
          <a:xfrm>
            <a:off x="4556125" y="1420813"/>
            <a:ext cx="205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Hobbits On Wheels</a:t>
            </a:r>
          </a:p>
        </p:txBody>
      </p:sp>
      <p:sp>
        <p:nvSpPr>
          <p:cNvPr id="18436" name="TextBox 9">
            <a:extLst>
              <a:ext uri="{FF2B5EF4-FFF2-40B4-BE49-F238E27FC236}">
                <a16:creationId xmlns:a16="http://schemas.microsoft.com/office/drawing/2014/main" id="{F1C385ED-79C1-0C0B-2007-02FB52D89CA7}"/>
              </a:ext>
            </a:extLst>
          </p:cNvPr>
          <p:cNvSpPr txBox="1">
            <a:spLocks noChangeArrowheads="1"/>
          </p:cNvSpPr>
          <p:nvPr/>
        </p:nvSpPr>
        <p:spPr bwMode="auto">
          <a:xfrm>
            <a:off x="812800" y="2362200"/>
            <a:ext cx="927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1018</a:t>
            </a:r>
          </a:p>
        </p:txBody>
      </p:sp>
      <p:sp>
        <p:nvSpPr>
          <p:cNvPr id="18437" name="TextBox 12">
            <a:extLst>
              <a:ext uri="{FF2B5EF4-FFF2-40B4-BE49-F238E27FC236}">
                <a16:creationId xmlns:a16="http://schemas.microsoft.com/office/drawing/2014/main" id="{3A7E2F4F-36D6-503A-5256-34CE87478ED8}"/>
              </a:ext>
            </a:extLst>
          </p:cNvPr>
          <p:cNvSpPr txBox="1">
            <a:spLocks noChangeArrowheads="1"/>
          </p:cNvSpPr>
          <p:nvPr/>
        </p:nvSpPr>
        <p:spPr bwMode="auto">
          <a:xfrm>
            <a:off x="438150" y="4406900"/>
            <a:ext cx="14859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Tom Bombadil</a:t>
            </a:r>
          </a:p>
        </p:txBody>
      </p:sp>
      <p:sp>
        <p:nvSpPr>
          <p:cNvPr id="18438" name="TextBox 13">
            <a:extLst>
              <a:ext uri="{FF2B5EF4-FFF2-40B4-BE49-F238E27FC236}">
                <a16:creationId xmlns:a16="http://schemas.microsoft.com/office/drawing/2014/main" id="{4ED4951B-BCD5-0E84-A0B1-0B45D7945E7B}"/>
              </a:ext>
            </a:extLst>
          </p:cNvPr>
          <p:cNvSpPr txBox="1">
            <a:spLocks noChangeArrowheads="1"/>
          </p:cNvSpPr>
          <p:nvPr/>
        </p:nvSpPr>
        <p:spPr bwMode="auto">
          <a:xfrm>
            <a:off x="3454400" y="4406900"/>
            <a:ext cx="1422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ER705-2</a:t>
            </a:r>
          </a:p>
        </p:txBody>
      </p:sp>
      <p:sp>
        <p:nvSpPr>
          <p:cNvPr id="18439" name="TextBox 14">
            <a:extLst>
              <a:ext uri="{FF2B5EF4-FFF2-40B4-BE49-F238E27FC236}">
                <a16:creationId xmlns:a16="http://schemas.microsoft.com/office/drawing/2014/main" id="{E6C955EA-2F14-1E16-F6F5-77AD3D56684E}"/>
              </a:ext>
            </a:extLst>
          </p:cNvPr>
          <p:cNvSpPr txBox="1">
            <a:spLocks noChangeArrowheads="1"/>
          </p:cNvSpPr>
          <p:nvPr/>
        </p:nvSpPr>
        <p:spPr bwMode="auto">
          <a:xfrm>
            <a:off x="1939925" y="4416425"/>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GTAW</a:t>
            </a:r>
          </a:p>
        </p:txBody>
      </p:sp>
      <p:sp>
        <p:nvSpPr>
          <p:cNvPr id="18440" name="TextBox 15">
            <a:extLst>
              <a:ext uri="{FF2B5EF4-FFF2-40B4-BE49-F238E27FC236}">
                <a16:creationId xmlns:a16="http://schemas.microsoft.com/office/drawing/2014/main" id="{2A673BDB-4077-7FA9-AE8B-6D563A5FF426}"/>
              </a:ext>
            </a:extLst>
          </p:cNvPr>
          <p:cNvSpPr txBox="1">
            <a:spLocks noChangeArrowheads="1"/>
          </p:cNvSpPr>
          <p:nvPr/>
        </p:nvSpPr>
        <p:spPr bwMode="auto">
          <a:xfrm>
            <a:off x="4943475" y="4398963"/>
            <a:ext cx="14017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100% Argon</a:t>
            </a:r>
          </a:p>
        </p:txBody>
      </p:sp>
      <p:sp>
        <p:nvSpPr>
          <p:cNvPr id="18441" name="TextBox 16">
            <a:extLst>
              <a:ext uri="{FF2B5EF4-FFF2-40B4-BE49-F238E27FC236}">
                <a16:creationId xmlns:a16="http://schemas.microsoft.com/office/drawing/2014/main" id="{EC23EA9E-E853-6BB2-E2D6-A50FEF489CC1}"/>
              </a:ext>
            </a:extLst>
          </p:cNvPr>
          <p:cNvSpPr txBox="1">
            <a:spLocks noChangeArrowheads="1"/>
          </p:cNvSpPr>
          <p:nvPr/>
        </p:nvSpPr>
        <p:spPr bwMode="auto">
          <a:xfrm>
            <a:off x="2927350" y="5707063"/>
            <a:ext cx="205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January xx, 20XX</a:t>
            </a:r>
          </a:p>
        </p:txBody>
      </p:sp>
      <p:sp>
        <p:nvSpPr>
          <p:cNvPr id="18442" name="TextBox 18">
            <a:extLst>
              <a:ext uri="{FF2B5EF4-FFF2-40B4-BE49-F238E27FC236}">
                <a16:creationId xmlns:a16="http://schemas.microsoft.com/office/drawing/2014/main" id="{9688135D-CB2C-8459-6A57-5D6AC87EA524}"/>
              </a:ext>
            </a:extLst>
          </p:cNvPr>
          <p:cNvSpPr txBox="1">
            <a:spLocks noChangeArrowheads="1"/>
          </p:cNvSpPr>
          <p:nvPr/>
        </p:nvSpPr>
        <p:spPr bwMode="auto">
          <a:xfrm>
            <a:off x="1727200" y="2362200"/>
            <a:ext cx="927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4.563in</a:t>
            </a:r>
          </a:p>
        </p:txBody>
      </p:sp>
      <p:sp>
        <p:nvSpPr>
          <p:cNvPr id="18443" name="TextBox 19">
            <a:extLst>
              <a:ext uri="{FF2B5EF4-FFF2-40B4-BE49-F238E27FC236}">
                <a16:creationId xmlns:a16="http://schemas.microsoft.com/office/drawing/2014/main" id="{AB6A53DE-DB81-4E8E-6626-C7C609312415}"/>
              </a:ext>
            </a:extLst>
          </p:cNvPr>
          <p:cNvSpPr txBox="1">
            <a:spLocks noChangeArrowheads="1"/>
          </p:cNvSpPr>
          <p:nvPr/>
        </p:nvSpPr>
        <p:spPr bwMode="auto">
          <a:xfrm>
            <a:off x="2320925" y="2217738"/>
            <a:ext cx="9144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2.28in (solid)</a:t>
            </a:r>
          </a:p>
        </p:txBody>
      </p:sp>
      <p:sp>
        <p:nvSpPr>
          <p:cNvPr id="18444" name="TextBox 20">
            <a:extLst>
              <a:ext uri="{FF2B5EF4-FFF2-40B4-BE49-F238E27FC236}">
                <a16:creationId xmlns:a16="http://schemas.microsoft.com/office/drawing/2014/main" id="{A4A9D680-F2A7-E9E9-12E8-2B81388FF099}"/>
              </a:ext>
            </a:extLst>
          </p:cNvPr>
          <p:cNvSpPr txBox="1">
            <a:spLocks noChangeArrowheads="1"/>
          </p:cNvSpPr>
          <p:nvPr/>
        </p:nvSpPr>
        <p:spPr bwMode="auto">
          <a:xfrm>
            <a:off x="4330700" y="6929438"/>
            <a:ext cx="1765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Bring Signed Copy</a:t>
            </a:r>
          </a:p>
        </p:txBody>
      </p:sp>
      <p:sp>
        <p:nvSpPr>
          <p:cNvPr id="18445" name="TextBox 21">
            <a:extLst>
              <a:ext uri="{FF2B5EF4-FFF2-40B4-BE49-F238E27FC236}">
                <a16:creationId xmlns:a16="http://schemas.microsoft.com/office/drawing/2014/main" id="{10B32E87-F6A5-B36C-D8A2-60D23394BF30}"/>
              </a:ext>
            </a:extLst>
          </p:cNvPr>
          <p:cNvSpPr txBox="1">
            <a:spLocks noChangeArrowheads="1"/>
          </p:cNvSpPr>
          <p:nvPr/>
        </p:nvSpPr>
        <p:spPr bwMode="auto">
          <a:xfrm>
            <a:off x="4432300" y="7581900"/>
            <a:ext cx="1587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Bring Signed Copy</a:t>
            </a:r>
          </a:p>
        </p:txBody>
      </p:sp>
      <p:sp>
        <p:nvSpPr>
          <p:cNvPr id="18446" name="TextBox 22">
            <a:extLst>
              <a:ext uri="{FF2B5EF4-FFF2-40B4-BE49-F238E27FC236}">
                <a16:creationId xmlns:a16="http://schemas.microsoft.com/office/drawing/2014/main" id="{7EBBACF1-1907-DDCA-4D56-3725A35EB97A}"/>
              </a:ext>
            </a:extLst>
          </p:cNvPr>
          <p:cNvSpPr txBox="1">
            <a:spLocks noChangeArrowheads="1"/>
          </p:cNvSpPr>
          <p:nvPr/>
        </p:nvSpPr>
        <p:spPr bwMode="auto">
          <a:xfrm>
            <a:off x="2095500" y="6942138"/>
            <a:ext cx="205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Bring Signed Copy</a:t>
            </a:r>
          </a:p>
        </p:txBody>
      </p:sp>
      <p:sp>
        <p:nvSpPr>
          <p:cNvPr id="18447" name="TextBox 23">
            <a:extLst>
              <a:ext uri="{FF2B5EF4-FFF2-40B4-BE49-F238E27FC236}">
                <a16:creationId xmlns:a16="http://schemas.microsoft.com/office/drawing/2014/main" id="{B80248E3-BEA1-58B1-2FDF-4F94CE0819D9}"/>
              </a:ext>
            </a:extLst>
          </p:cNvPr>
          <p:cNvSpPr txBox="1">
            <a:spLocks noChangeArrowheads="1"/>
          </p:cNvSpPr>
          <p:nvPr/>
        </p:nvSpPr>
        <p:spPr bwMode="auto">
          <a:xfrm>
            <a:off x="2209800" y="7616825"/>
            <a:ext cx="205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Bring Signed Copy</a:t>
            </a:r>
          </a:p>
        </p:txBody>
      </p:sp>
      <p:sp>
        <p:nvSpPr>
          <p:cNvPr id="18448" name="TextBox 9">
            <a:extLst>
              <a:ext uri="{FF2B5EF4-FFF2-40B4-BE49-F238E27FC236}">
                <a16:creationId xmlns:a16="http://schemas.microsoft.com/office/drawing/2014/main" id="{A20C229B-9AFC-0C66-BBD6-0E9E74777302}"/>
              </a:ext>
            </a:extLst>
          </p:cNvPr>
          <p:cNvSpPr txBox="1">
            <a:spLocks noChangeArrowheads="1"/>
          </p:cNvSpPr>
          <p:nvPr/>
        </p:nvSpPr>
        <p:spPr bwMode="auto">
          <a:xfrm>
            <a:off x="4556125" y="2400300"/>
            <a:ext cx="95885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1/24/22</a:t>
            </a:r>
          </a:p>
        </p:txBody>
      </p:sp>
      <p:sp>
        <p:nvSpPr>
          <p:cNvPr id="18449" name="TextBox 9">
            <a:extLst>
              <a:ext uri="{FF2B5EF4-FFF2-40B4-BE49-F238E27FC236}">
                <a16:creationId xmlns:a16="http://schemas.microsoft.com/office/drawing/2014/main" id="{80D55F7D-272D-1981-1336-6EEF1725D872}"/>
              </a:ext>
            </a:extLst>
          </p:cNvPr>
          <p:cNvSpPr txBox="1">
            <a:spLocks noChangeArrowheads="1"/>
          </p:cNvSpPr>
          <p:nvPr/>
        </p:nvSpPr>
        <p:spPr bwMode="auto">
          <a:xfrm>
            <a:off x="3071813" y="2384425"/>
            <a:ext cx="15763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200">
                <a:solidFill>
                  <a:srgbClr val="FF0000"/>
                </a:solidFill>
              </a:rPr>
              <a:t>365 MPa</a:t>
            </a:r>
          </a:p>
        </p:txBody>
      </p:sp>
      <p:sp>
        <p:nvSpPr>
          <p:cNvPr id="18450" name="TextBox 9">
            <a:extLst>
              <a:ext uri="{FF2B5EF4-FFF2-40B4-BE49-F238E27FC236}">
                <a16:creationId xmlns:a16="http://schemas.microsoft.com/office/drawing/2014/main" id="{E2A072C8-0AA4-18B5-733E-AD825955E3E6}"/>
              </a:ext>
            </a:extLst>
          </p:cNvPr>
          <p:cNvSpPr txBox="1">
            <a:spLocks noChangeArrowheads="1"/>
          </p:cNvSpPr>
          <p:nvPr/>
        </p:nvSpPr>
        <p:spPr bwMode="auto">
          <a:xfrm>
            <a:off x="5486400" y="2325688"/>
            <a:ext cx="685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400">
                <a:solidFill>
                  <a:srgbClr val="FF0000"/>
                </a:solidFill>
              </a:rPr>
              <a:t>60 ft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3">
            <a:extLst>
              <a:ext uri="{FF2B5EF4-FFF2-40B4-BE49-F238E27FC236}">
                <a16:creationId xmlns:a16="http://schemas.microsoft.com/office/drawing/2014/main" id="{AB7CC1A8-1D17-99CA-0571-9C7D85582953}"/>
              </a:ext>
            </a:extLst>
          </p:cNvPr>
          <p:cNvSpPr txBox="1">
            <a:spLocks noChangeArrowheads="1"/>
          </p:cNvSpPr>
          <p:nvPr/>
        </p:nvSpPr>
        <p:spPr bwMode="auto">
          <a:xfrm>
            <a:off x="1600200" y="8534400"/>
            <a:ext cx="5029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solidFill>
                  <a:srgbClr val="FF0000"/>
                </a:solidFill>
              </a:rPr>
              <a:t>Withywindle University</a:t>
            </a:r>
          </a:p>
        </p:txBody>
      </p:sp>
      <p:pic>
        <p:nvPicPr>
          <p:cNvPr id="19459" name="Picture 2">
            <a:extLst>
              <a:ext uri="{FF2B5EF4-FFF2-40B4-BE49-F238E27FC236}">
                <a16:creationId xmlns:a16="http://schemas.microsoft.com/office/drawing/2014/main" id="{C6B99C1A-6A4A-B1B8-BCC8-A0340D1FDC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113" y="1584325"/>
            <a:ext cx="6073775"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35FFE6BC-0E6D-90BB-DC37-AD795518FA79}"/>
              </a:ext>
            </a:extLst>
          </p:cNvPr>
          <p:cNvSpPr/>
          <p:nvPr/>
        </p:nvSpPr>
        <p:spPr>
          <a:xfrm>
            <a:off x="5257800" y="2514600"/>
            <a:ext cx="1066800" cy="152400"/>
          </a:xfrm>
          <a:prstGeom prst="rect">
            <a:avLst/>
          </a:prstGeom>
          <a:solidFill>
            <a:srgbClr val="FFFF00">
              <a:alpha val="4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a:extLst>
              <a:ext uri="{FF2B5EF4-FFF2-40B4-BE49-F238E27FC236}">
                <a16:creationId xmlns:a16="http://schemas.microsoft.com/office/drawing/2014/main" id="{0F6A0A4B-72BF-549B-07E1-FF720B8BF66C}"/>
              </a:ext>
            </a:extLst>
          </p:cNvPr>
          <p:cNvSpPr/>
          <p:nvPr/>
        </p:nvSpPr>
        <p:spPr>
          <a:xfrm>
            <a:off x="1066800" y="4648200"/>
            <a:ext cx="381000" cy="152400"/>
          </a:xfrm>
          <a:prstGeom prst="rect">
            <a:avLst/>
          </a:prstGeom>
          <a:solidFill>
            <a:srgbClr val="FFFF00">
              <a:alpha val="4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a:extLst>
              <a:ext uri="{FF2B5EF4-FFF2-40B4-BE49-F238E27FC236}">
                <a16:creationId xmlns:a16="http://schemas.microsoft.com/office/drawing/2014/main" id="{7820FB67-3777-66BC-842C-75EA555CB024}"/>
              </a:ext>
            </a:extLst>
          </p:cNvPr>
          <p:cNvSpPr/>
          <p:nvPr/>
        </p:nvSpPr>
        <p:spPr>
          <a:xfrm>
            <a:off x="1828800" y="4664075"/>
            <a:ext cx="2133600" cy="152400"/>
          </a:xfrm>
          <a:prstGeom prst="rect">
            <a:avLst/>
          </a:prstGeom>
          <a:solidFill>
            <a:srgbClr val="FFFF00">
              <a:alpha val="4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a:extLst>
              <a:ext uri="{FF2B5EF4-FFF2-40B4-BE49-F238E27FC236}">
                <a16:creationId xmlns:a16="http://schemas.microsoft.com/office/drawing/2014/main" id="{FBA49340-5CC6-C64B-1A93-972C2B920358}"/>
              </a:ext>
            </a:extLst>
          </p:cNvPr>
          <p:cNvSpPr/>
          <p:nvPr/>
        </p:nvSpPr>
        <p:spPr>
          <a:xfrm>
            <a:off x="2652713" y="2835275"/>
            <a:ext cx="3138487" cy="457200"/>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lang="en-US" sz="1600" dirty="0">
                <a:solidFill>
                  <a:schemeClr val="tx1"/>
                </a:solidFill>
              </a:rPr>
              <a:t>Delete this image and replace it with your own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3">
            <a:extLst>
              <a:ext uri="{FF2B5EF4-FFF2-40B4-BE49-F238E27FC236}">
                <a16:creationId xmlns:a16="http://schemas.microsoft.com/office/drawing/2014/main" id="{6B7F5A60-3A50-D89B-6EDB-32F104DF2D0E}"/>
              </a:ext>
            </a:extLst>
          </p:cNvPr>
          <p:cNvSpPr txBox="1">
            <a:spLocks noChangeArrowheads="1"/>
          </p:cNvSpPr>
          <p:nvPr/>
        </p:nvSpPr>
        <p:spPr bwMode="auto">
          <a:xfrm>
            <a:off x="1600200" y="8534400"/>
            <a:ext cx="5029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solidFill>
                  <a:srgbClr val="FF0000"/>
                </a:solidFill>
              </a:rPr>
              <a:t>Withywindle University</a:t>
            </a:r>
          </a:p>
        </p:txBody>
      </p:sp>
      <p:pic>
        <p:nvPicPr>
          <p:cNvPr id="20483" name="Picture 5">
            <a:extLst>
              <a:ext uri="{FF2B5EF4-FFF2-40B4-BE49-F238E27FC236}">
                <a16:creationId xmlns:a16="http://schemas.microsoft.com/office/drawing/2014/main" id="{704DFDB9-37D7-3DC7-BD1F-FFE042DDA8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568450"/>
            <a:ext cx="5500688" cy="690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6F8B4168-7216-D5F7-C97A-F17925641BB9}"/>
              </a:ext>
            </a:extLst>
          </p:cNvPr>
          <p:cNvSpPr/>
          <p:nvPr/>
        </p:nvSpPr>
        <p:spPr>
          <a:xfrm>
            <a:off x="3124200" y="2590800"/>
            <a:ext cx="3138488" cy="457200"/>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lang="en-US" sz="1600" dirty="0">
                <a:solidFill>
                  <a:schemeClr val="tx1"/>
                </a:solidFill>
              </a:rPr>
              <a:t>Delete this image and replace it with your own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a:extLst>
              <a:ext uri="{FF2B5EF4-FFF2-40B4-BE49-F238E27FC236}">
                <a16:creationId xmlns:a16="http://schemas.microsoft.com/office/drawing/2014/main" id="{B7C9F343-1BE6-1338-B818-A3741727D3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938" y="1676400"/>
            <a:ext cx="5572125" cy="594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D8AB5E06-C942-B389-C005-1E6C402626F2}"/>
              </a:ext>
            </a:extLst>
          </p:cNvPr>
          <p:cNvSpPr/>
          <p:nvPr/>
        </p:nvSpPr>
        <p:spPr>
          <a:xfrm>
            <a:off x="1860550" y="5638800"/>
            <a:ext cx="3136900" cy="457200"/>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lang="en-US" sz="1600" dirty="0">
                <a:solidFill>
                  <a:schemeClr val="tx1"/>
                </a:solidFill>
              </a:rPr>
              <a:t>Delete this image and replace it with your own</a:t>
            </a:r>
          </a:p>
        </p:txBody>
      </p:sp>
      <p:sp>
        <p:nvSpPr>
          <p:cNvPr id="21508" name="TextBox 3">
            <a:extLst>
              <a:ext uri="{FF2B5EF4-FFF2-40B4-BE49-F238E27FC236}">
                <a16:creationId xmlns:a16="http://schemas.microsoft.com/office/drawing/2014/main" id="{16CA57B9-17D0-8441-D964-E16B22966AAD}"/>
              </a:ext>
            </a:extLst>
          </p:cNvPr>
          <p:cNvSpPr txBox="1">
            <a:spLocks noChangeArrowheads="1"/>
          </p:cNvSpPr>
          <p:nvPr/>
        </p:nvSpPr>
        <p:spPr bwMode="auto">
          <a:xfrm>
            <a:off x="1600200" y="8534400"/>
            <a:ext cx="5029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solidFill>
                  <a:srgbClr val="FF0000"/>
                </a:solidFill>
              </a:rPr>
              <a:t>Withywindle University</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60E05A-E9E7-CA14-CA5B-306EB3031BBC}"/>
              </a:ext>
            </a:extLst>
          </p:cNvPr>
          <p:cNvSpPr txBox="1"/>
          <p:nvPr/>
        </p:nvSpPr>
        <p:spPr>
          <a:xfrm>
            <a:off x="171450" y="1181100"/>
            <a:ext cx="6096000" cy="6124575"/>
          </a:xfrm>
          <a:prstGeom prst="rect">
            <a:avLst/>
          </a:prstGeom>
          <a:noFill/>
        </p:spPr>
        <p:txBody>
          <a:bodyPr>
            <a:spAutoFit/>
          </a:bodyPr>
          <a:lstStyle/>
          <a:p>
            <a:pPr defTabSz="457200">
              <a:defRPr/>
            </a:pPr>
            <a:r>
              <a:rPr lang="en-US" sz="1050" b="1" u="sng" dirty="0"/>
              <a:t>Bending Stiffness</a:t>
            </a:r>
            <a:br>
              <a:rPr lang="en-US" sz="1050" b="1" u="sng" dirty="0"/>
            </a:br>
            <a:r>
              <a:rPr lang="en-US" sz="1050" dirty="0"/>
              <a:t>Definitions:</a:t>
            </a:r>
          </a:p>
          <a:p>
            <a:pPr defTabSz="457200">
              <a:defRPr/>
            </a:pPr>
            <a:r>
              <a:rPr lang="en-US" sz="1050" dirty="0"/>
              <a:t>E 	= Modulus of Elasticity (205 GPa for all steels)</a:t>
            </a:r>
          </a:p>
          <a:p>
            <a:pPr defTabSz="457200">
              <a:defRPr/>
            </a:pPr>
            <a:r>
              <a:rPr lang="en-US" sz="1050" dirty="0"/>
              <a:t>I 	= Second Moment of Area for the structural cross-section</a:t>
            </a:r>
          </a:p>
          <a:p>
            <a:pPr defTabSz="457200">
              <a:defRPr/>
            </a:pPr>
            <a:endParaRPr lang="en-US" sz="1050" dirty="0"/>
          </a:p>
          <a:p>
            <a:pPr defTabSz="457200">
              <a:defRPr/>
            </a:pPr>
            <a:r>
              <a:rPr lang="en-US" sz="1050" b="1" dirty="0"/>
              <a:t>Requirement Definitions: 25.0mm x 3.00mm, 1018</a:t>
            </a:r>
            <a:endParaRPr lang="en-US" sz="1050" dirty="0"/>
          </a:p>
          <a:p>
            <a:pPr defTabSz="457200">
              <a:defRPr/>
            </a:pPr>
            <a:r>
              <a:rPr lang="en-US" sz="1050" dirty="0"/>
              <a:t>D</a:t>
            </a:r>
            <a:r>
              <a:rPr lang="en-US" sz="1050" baseline="-25000" dirty="0"/>
              <a:t>o</a:t>
            </a:r>
            <a:r>
              <a:rPr lang="en-US" sz="1050" dirty="0"/>
              <a:t> 	= 25.0mm</a:t>
            </a:r>
          </a:p>
          <a:p>
            <a:pPr defTabSz="457200">
              <a:defRPr/>
            </a:pPr>
            <a:r>
              <a:rPr lang="en-US" sz="1050" dirty="0"/>
              <a:t>D</a:t>
            </a:r>
            <a:r>
              <a:rPr lang="en-US" sz="1050" baseline="-25000" dirty="0"/>
              <a:t>i</a:t>
            </a:r>
            <a:r>
              <a:rPr lang="en-US" sz="1050" dirty="0"/>
              <a:t> 	= 19.0mm</a:t>
            </a:r>
          </a:p>
          <a:p>
            <a:pPr defTabSz="457200">
              <a:defRPr/>
            </a:pPr>
            <a:endParaRPr lang="en-US" sz="1050" dirty="0"/>
          </a:p>
          <a:p>
            <a:pPr defTabSz="457200">
              <a:defRPr/>
            </a:pPr>
            <a:r>
              <a:rPr lang="en-US" sz="1050" dirty="0"/>
              <a:t>I 	= (</a:t>
            </a:r>
            <a:r>
              <a:rPr lang="el-GR" sz="1050" dirty="0"/>
              <a:t>π</a:t>
            </a:r>
            <a:r>
              <a:rPr lang="en-US" sz="1050" dirty="0"/>
              <a:t>/64)*(D</a:t>
            </a:r>
            <a:r>
              <a:rPr lang="en-US" sz="1050" baseline="-25000" dirty="0"/>
              <a:t>o</a:t>
            </a:r>
            <a:r>
              <a:rPr lang="en-US" sz="1050" baseline="30000" dirty="0"/>
              <a:t>4</a:t>
            </a:r>
            <a:r>
              <a:rPr lang="en-US" sz="1050" dirty="0"/>
              <a:t>-D</a:t>
            </a:r>
            <a:r>
              <a:rPr lang="en-US" sz="1050" baseline="-25000" dirty="0"/>
              <a:t>i</a:t>
            </a:r>
            <a:r>
              <a:rPr lang="en-US" sz="1050" baseline="30000" dirty="0"/>
              <a:t>4</a:t>
            </a:r>
            <a:r>
              <a:rPr lang="en-US" sz="1050" dirty="0"/>
              <a:t>)</a:t>
            </a:r>
          </a:p>
          <a:p>
            <a:pPr defTabSz="457200">
              <a:defRPr/>
            </a:pPr>
            <a:r>
              <a:rPr lang="en-US" sz="1050" dirty="0"/>
              <a:t>	= (</a:t>
            </a:r>
            <a:r>
              <a:rPr lang="el-GR" sz="1050" dirty="0"/>
              <a:t>π</a:t>
            </a:r>
            <a:r>
              <a:rPr lang="en-US" sz="1050" dirty="0"/>
              <a:t>/64)*(25.0</a:t>
            </a:r>
            <a:r>
              <a:rPr lang="en-US" sz="1050" baseline="30000" dirty="0"/>
              <a:t>4</a:t>
            </a:r>
            <a:r>
              <a:rPr lang="en-US" sz="1050" dirty="0"/>
              <a:t>-19.0</a:t>
            </a:r>
            <a:r>
              <a:rPr lang="en-US" sz="1050" baseline="30000" dirty="0"/>
              <a:t>4</a:t>
            </a:r>
            <a:r>
              <a:rPr lang="en-US" sz="1050" dirty="0"/>
              <a:t>)</a:t>
            </a:r>
          </a:p>
          <a:p>
            <a:pPr defTabSz="457200">
              <a:defRPr/>
            </a:pPr>
            <a:r>
              <a:rPr lang="en-US" sz="1050" dirty="0"/>
              <a:t>	= 1.28E+04 mm</a:t>
            </a:r>
            <a:r>
              <a:rPr lang="en-US" sz="1050" baseline="30000" dirty="0"/>
              <a:t>4</a:t>
            </a:r>
          </a:p>
          <a:p>
            <a:pPr defTabSz="457200">
              <a:defRPr/>
            </a:pPr>
            <a:r>
              <a:rPr lang="en-US" sz="1050" dirty="0"/>
              <a:t>	= </a:t>
            </a:r>
            <a:r>
              <a:rPr lang="en-US" sz="1050" dirty="0">
                <a:highlight>
                  <a:srgbClr val="FFFF00"/>
                </a:highlight>
              </a:rPr>
              <a:t>1.28E-08 m</a:t>
            </a:r>
            <a:r>
              <a:rPr lang="en-US" sz="1050" baseline="30000" dirty="0">
                <a:highlight>
                  <a:srgbClr val="FFFF00"/>
                </a:highlight>
              </a:rPr>
              <a:t>4</a:t>
            </a:r>
          </a:p>
          <a:p>
            <a:pPr defTabSz="457200">
              <a:defRPr/>
            </a:pPr>
            <a:endParaRPr lang="en-US" sz="1050" baseline="30000" dirty="0"/>
          </a:p>
          <a:p>
            <a:pPr defTabSz="457200">
              <a:defRPr/>
            </a:pPr>
            <a:r>
              <a:rPr lang="en-US" sz="1050" dirty="0"/>
              <a:t>K</a:t>
            </a:r>
            <a:r>
              <a:rPr lang="en-US" sz="1050" baseline="-25000" dirty="0"/>
              <a:t>b,req</a:t>
            </a:r>
            <a:r>
              <a:rPr lang="en-US" sz="1050" dirty="0"/>
              <a:t>	= E*I</a:t>
            </a:r>
          </a:p>
          <a:p>
            <a:pPr defTabSz="457200">
              <a:defRPr/>
            </a:pPr>
            <a:r>
              <a:rPr lang="en-US" sz="1050" dirty="0"/>
              <a:t>	= (205GPa * 1.28E-08 m</a:t>
            </a:r>
            <a:r>
              <a:rPr lang="en-US" sz="1050" baseline="30000" dirty="0"/>
              <a:t>4</a:t>
            </a:r>
            <a:r>
              <a:rPr lang="en-US" sz="1050" dirty="0"/>
              <a:t>)</a:t>
            </a:r>
          </a:p>
          <a:p>
            <a:pPr defTabSz="457200">
              <a:defRPr/>
            </a:pPr>
            <a:r>
              <a:rPr lang="en-US" sz="1050" dirty="0"/>
              <a:t>	= </a:t>
            </a:r>
            <a:r>
              <a:rPr lang="en-US" sz="1050" dirty="0">
                <a:highlight>
                  <a:srgbClr val="FFFF00"/>
                </a:highlight>
              </a:rPr>
              <a:t>2.62E+03 N*m</a:t>
            </a:r>
            <a:r>
              <a:rPr lang="en-US" sz="1050" baseline="30000" dirty="0">
                <a:highlight>
                  <a:srgbClr val="FFFF00"/>
                </a:highlight>
              </a:rPr>
              <a:t>2</a:t>
            </a:r>
            <a:endParaRPr lang="en-US" sz="1050" dirty="0">
              <a:highlight>
                <a:srgbClr val="FFFF00"/>
              </a:highlight>
            </a:endParaRPr>
          </a:p>
          <a:p>
            <a:pPr defTabSz="457200">
              <a:defRPr/>
            </a:pPr>
            <a:endParaRPr lang="en-US" sz="1050" baseline="30000" dirty="0"/>
          </a:p>
          <a:p>
            <a:pPr defTabSz="457200">
              <a:defRPr/>
            </a:pPr>
            <a:endParaRPr lang="en-US" sz="1050" baseline="30000" dirty="0"/>
          </a:p>
          <a:p>
            <a:pPr defTabSz="457200">
              <a:defRPr/>
            </a:pPr>
            <a:endParaRPr lang="en-US" sz="1050" baseline="30000" dirty="0"/>
          </a:p>
          <a:p>
            <a:pPr defTabSz="457200">
              <a:defRPr/>
            </a:pPr>
            <a:endParaRPr lang="en-US" sz="1050" baseline="30000" dirty="0"/>
          </a:p>
          <a:p>
            <a:pPr defTabSz="457200">
              <a:defRPr/>
            </a:pPr>
            <a:endParaRPr lang="en-US" sz="1050" baseline="30000" dirty="0"/>
          </a:p>
          <a:p>
            <a:pPr defTabSz="457200">
              <a:defRPr/>
            </a:pPr>
            <a:endParaRPr lang="en-US" sz="1050" baseline="30000" dirty="0"/>
          </a:p>
          <a:p>
            <a:pPr defTabSz="457200">
              <a:defRPr/>
            </a:pPr>
            <a:endParaRPr lang="en-US" sz="1050" baseline="30000" dirty="0"/>
          </a:p>
          <a:p>
            <a:pPr defTabSz="457200">
              <a:defRPr/>
            </a:pPr>
            <a:endParaRPr lang="en-US" sz="1050" b="1" u="sng" dirty="0"/>
          </a:p>
          <a:p>
            <a:pPr defTabSz="457200">
              <a:defRPr/>
            </a:pPr>
            <a:endParaRPr lang="en-US" sz="1050" b="1" u="sng" dirty="0"/>
          </a:p>
          <a:p>
            <a:pPr defTabSz="457200">
              <a:defRPr/>
            </a:pPr>
            <a:r>
              <a:rPr lang="en-US" sz="1050" b="1" u="sng" dirty="0"/>
              <a:t>Bending Strength</a:t>
            </a:r>
            <a:br>
              <a:rPr lang="en-US" sz="1050" u="sng" dirty="0"/>
            </a:br>
            <a:r>
              <a:rPr lang="en-US" sz="1050" dirty="0"/>
              <a:t>Definitions:</a:t>
            </a:r>
          </a:p>
          <a:p>
            <a:pPr defTabSz="457200">
              <a:defRPr/>
            </a:pPr>
            <a:r>
              <a:rPr lang="en-US" sz="1050" dirty="0"/>
              <a:t>S</a:t>
            </a:r>
            <a:r>
              <a:rPr lang="en-US" sz="1050" baseline="-25000" dirty="0"/>
              <a:t>y</a:t>
            </a:r>
            <a:r>
              <a:rPr lang="en-US" sz="1050" dirty="0"/>
              <a:t>	= Yield Strength (minimum specification value)</a:t>
            </a:r>
          </a:p>
          <a:p>
            <a:pPr defTabSz="457200">
              <a:defRPr/>
            </a:pPr>
            <a:r>
              <a:rPr lang="en-US" sz="1050" dirty="0"/>
              <a:t>C	= Distance from the neutral axis</a:t>
            </a:r>
          </a:p>
          <a:p>
            <a:pPr defTabSz="457200">
              <a:defRPr/>
            </a:pPr>
            <a:endParaRPr lang="en-US" sz="1050" dirty="0"/>
          </a:p>
          <a:p>
            <a:pPr defTabSz="457200">
              <a:defRPr/>
            </a:pPr>
            <a:r>
              <a:rPr lang="en-US" sz="1050" b="1" dirty="0"/>
              <a:t>Requirement Definitions: 25.0mm x 3.00mm, 1018</a:t>
            </a:r>
          </a:p>
          <a:p>
            <a:pPr defTabSz="457200">
              <a:defRPr/>
            </a:pPr>
            <a:r>
              <a:rPr lang="en-US" sz="1050" dirty="0"/>
              <a:t>S</a:t>
            </a:r>
            <a:r>
              <a:rPr lang="en-US" sz="1050" baseline="-25000" dirty="0"/>
              <a:t>y</a:t>
            </a:r>
            <a:r>
              <a:rPr lang="en-US" sz="1050" dirty="0"/>
              <a:t>	= 365MPa</a:t>
            </a:r>
          </a:p>
          <a:p>
            <a:pPr defTabSz="457200">
              <a:defRPr/>
            </a:pPr>
            <a:r>
              <a:rPr lang="en-US" sz="1050" dirty="0"/>
              <a:t>C	= 12.5mm</a:t>
            </a:r>
          </a:p>
          <a:p>
            <a:pPr defTabSz="457200">
              <a:defRPr/>
            </a:pPr>
            <a:r>
              <a:rPr lang="en-US" sz="1050" dirty="0"/>
              <a:t> 	= 0.0125m</a:t>
            </a:r>
          </a:p>
          <a:p>
            <a:pPr defTabSz="457200">
              <a:defRPr/>
            </a:pPr>
            <a:endParaRPr lang="en-US" sz="1050" dirty="0"/>
          </a:p>
          <a:p>
            <a:pPr defTabSz="457200">
              <a:defRPr/>
            </a:pPr>
            <a:r>
              <a:rPr lang="en-US" sz="1050" dirty="0"/>
              <a:t>S</a:t>
            </a:r>
            <a:r>
              <a:rPr lang="en-US" sz="1050" baseline="-25000" dirty="0"/>
              <a:t>b,req</a:t>
            </a:r>
            <a:r>
              <a:rPr lang="en-US" sz="1050" dirty="0"/>
              <a:t>	= (S</a:t>
            </a:r>
            <a:r>
              <a:rPr lang="en-US" sz="1050" baseline="-25000" dirty="0"/>
              <a:t>y</a:t>
            </a:r>
            <a:r>
              <a:rPr lang="en-US" sz="1050" dirty="0"/>
              <a:t> * I)/C</a:t>
            </a:r>
          </a:p>
          <a:p>
            <a:pPr defTabSz="457200">
              <a:defRPr/>
            </a:pPr>
            <a:r>
              <a:rPr lang="en-US" sz="1050" dirty="0"/>
              <a:t>	= (365MPa * 1.28E-08 m</a:t>
            </a:r>
            <a:r>
              <a:rPr lang="en-US" sz="1050" baseline="30000" dirty="0"/>
              <a:t>4</a:t>
            </a:r>
            <a:r>
              <a:rPr lang="en-US" sz="1050" dirty="0"/>
              <a:t>) / (0.0125m)</a:t>
            </a:r>
          </a:p>
          <a:p>
            <a:pPr defTabSz="457200">
              <a:defRPr/>
            </a:pPr>
            <a:r>
              <a:rPr lang="en-US" sz="1050" dirty="0"/>
              <a:t>	= </a:t>
            </a:r>
            <a:r>
              <a:rPr lang="en-US" sz="1050" dirty="0">
                <a:highlight>
                  <a:srgbClr val="FFFF00"/>
                </a:highlight>
              </a:rPr>
              <a:t>3.74E+02 N*m</a:t>
            </a:r>
          </a:p>
        </p:txBody>
      </p:sp>
      <p:sp>
        <p:nvSpPr>
          <p:cNvPr id="5" name="Rectangle 4">
            <a:extLst>
              <a:ext uri="{FF2B5EF4-FFF2-40B4-BE49-F238E27FC236}">
                <a16:creationId xmlns:a16="http://schemas.microsoft.com/office/drawing/2014/main" id="{42085CA6-A55C-7AA0-0DD8-7D4FDB06074F}"/>
              </a:ext>
            </a:extLst>
          </p:cNvPr>
          <p:cNvSpPr/>
          <p:nvPr/>
        </p:nvSpPr>
        <p:spPr>
          <a:xfrm>
            <a:off x="3419475" y="2027238"/>
            <a:ext cx="3429000" cy="5154612"/>
          </a:xfrm>
          <a:prstGeom prst="rect">
            <a:avLst/>
          </a:prstGeom>
        </p:spPr>
        <p:txBody>
          <a:bodyPr>
            <a:spAutoFit/>
          </a:bodyPr>
          <a:lstStyle/>
          <a:p>
            <a:pPr defTabSz="457200">
              <a:defRPr/>
            </a:pPr>
            <a:r>
              <a:rPr lang="en-US" sz="1050" b="1" dirty="0">
                <a:solidFill>
                  <a:prstClr val="black"/>
                </a:solidFill>
              </a:rPr>
              <a:t>Design Definitions: 31.8mm, 1018</a:t>
            </a:r>
            <a:endParaRPr lang="en-US" sz="1050" dirty="0">
              <a:solidFill>
                <a:prstClr val="black"/>
              </a:solidFill>
            </a:endParaRPr>
          </a:p>
          <a:p>
            <a:pPr defTabSz="457200">
              <a:defRPr/>
            </a:pPr>
            <a:r>
              <a:rPr lang="en-US" sz="1050" dirty="0">
                <a:solidFill>
                  <a:prstClr val="black"/>
                </a:solidFill>
              </a:rPr>
              <a:t>D</a:t>
            </a:r>
            <a:r>
              <a:rPr lang="en-US" sz="1050" baseline="-25000" dirty="0">
                <a:solidFill>
                  <a:prstClr val="black"/>
                </a:solidFill>
              </a:rPr>
              <a:t>o</a:t>
            </a:r>
            <a:r>
              <a:rPr lang="en-US" sz="1050" dirty="0">
                <a:solidFill>
                  <a:prstClr val="black"/>
                </a:solidFill>
              </a:rPr>
              <a:t> 	= 115.9mm</a:t>
            </a:r>
          </a:p>
          <a:p>
            <a:pPr defTabSz="457200">
              <a:defRPr/>
            </a:pPr>
            <a:endParaRPr lang="en-US" sz="1050" dirty="0">
              <a:solidFill>
                <a:prstClr val="black"/>
              </a:solidFill>
            </a:endParaRPr>
          </a:p>
          <a:p>
            <a:pPr defTabSz="457200">
              <a:defRPr/>
            </a:pPr>
            <a:r>
              <a:rPr lang="en-US" sz="1050" dirty="0">
                <a:solidFill>
                  <a:prstClr val="black"/>
                </a:solidFill>
              </a:rPr>
              <a:t>I 	= (</a:t>
            </a:r>
            <a:r>
              <a:rPr lang="el-GR" sz="1050" dirty="0">
                <a:solidFill>
                  <a:prstClr val="black"/>
                </a:solidFill>
              </a:rPr>
              <a:t>π</a:t>
            </a:r>
            <a:r>
              <a:rPr lang="en-US" sz="1050" dirty="0">
                <a:solidFill>
                  <a:prstClr val="black"/>
                </a:solidFill>
              </a:rPr>
              <a:t>/64)*(D</a:t>
            </a:r>
            <a:r>
              <a:rPr lang="en-US" sz="1050" baseline="-25000" dirty="0">
                <a:solidFill>
                  <a:prstClr val="black"/>
                </a:solidFill>
              </a:rPr>
              <a:t>o</a:t>
            </a:r>
            <a:r>
              <a:rPr lang="en-US" sz="1050" baseline="30000" dirty="0">
                <a:solidFill>
                  <a:prstClr val="black"/>
                </a:solidFill>
              </a:rPr>
              <a:t>4-</a:t>
            </a:r>
            <a:r>
              <a:rPr lang="en-US" sz="1050" dirty="0"/>
              <a:t>D</a:t>
            </a:r>
            <a:r>
              <a:rPr lang="en-US" sz="1050" baseline="-25000" dirty="0"/>
              <a:t>i</a:t>
            </a:r>
            <a:r>
              <a:rPr lang="en-US" sz="1050" baseline="30000" dirty="0"/>
              <a:t>4</a:t>
            </a:r>
            <a:r>
              <a:rPr lang="en-US" sz="1050" dirty="0">
                <a:solidFill>
                  <a:prstClr val="black"/>
                </a:solidFill>
              </a:rPr>
              <a:t>)</a:t>
            </a:r>
          </a:p>
          <a:p>
            <a:pPr defTabSz="457200">
              <a:defRPr/>
            </a:pPr>
            <a:r>
              <a:rPr lang="en-US" sz="1050" dirty="0">
                <a:solidFill>
                  <a:prstClr val="black"/>
                </a:solidFill>
              </a:rPr>
              <a:t>	= (</a:t>
            </a:r>
            <a:r>
              <a:rPr lang="el-GR" sz="1050" dirty="0">
                <a:solidFill>
                  <a:prstClr val="black"/>
                </a:solidFill>
              </a:rPr>
              <a:t>π</a:t>
            </a:r>
            <a:r>
              <a:rPr lang="en-US" sz="1050" dirty="0">
                <a:solidFill>
                  <a:prstClr val="black"/>
                </a:solidFill>
              </a:rPr>
              <a:t>/64)*(115.9</a:t>
            </a:r>
            <a:r>
              <a:rPr lang="en-US" sz="1050" baseline="30000" dirty="0">
                <a:solidFill>
                  <a:prstClr val="black"/>
                </a:solidFill>
              </a:rPr>
              <a:t>4</a:t>
            </a:r>
            <a:r>
              <a:rPr lang="en-US" sz="1050" dirty="0"/>
              <a:t>-0</a:t>
            </a:r>
            <a:r>
              <a:rPr lang="en-US" sz="1050" baseline="30000" dirty="0"/>
              <a:t>4</a:t>
            </a:r>
            <a:r>
              <a:rPr lang="en-US" sz="1050" dirty="0">
                <a:solidFill>
                  <a:prstClr val="black"/>
                </a:solidFill>
              </a:rPr>
              <a:t>)</a:t>
            </a:r>
          </a:p>
          <a:p>
            <a:pPr defTabSz="457200">
              <a:defRPr/>
            </a:pPr>
            <a:r>
              <a:rPr lang="en-US" sz="1050" dirty="0">
                <a:solidFill>
                  <a:prstClr val="black"/>
                </a:solidFill>
              </a:rPr>
              <a:t>	= 2.82E+06 mm</a:t>
            </a:r>
            <a:r>
              <a:rPr lang="en-US" sz="1050" baseline="30000" dirty="0">
                <a:solidFill>
                  <a:prstClr val="black"/>
                </a:solidFill>
              </a:rPr>
              <a:t>4</a:t>
            </a:r>
          </a:p>
          <a:p>
            <a:pPr defTabSz="457200">
              <a:defRPr/>
            </a:pPr>
            <a:r>
              <a:rPr lang="en-US" sz="1050" dirty="0">
                <a:solidFill>
                  <a:prstClr val="black"/>
                </a:solidFill>
              </a:rPr>
              <a:t>	= </a:t>
            </a:r>
            <a:r>
              <a:rPr lang="en-US" sz="1050" dirty="0">
                <a:solidFill>
                  <a:prstClr val="black"/>
                </a:solidFill>
                <a:highlight>
                  <a:srgbClr val="FFFF00"/>
                </a:highlight>
              </a:rPr>
              <a:t>2.82E-06 m</a:t>
            </a:r>
            <a:r>
              <a:rPr lang="en-US" sz="1050" baseline="30000" dirty="0">
                <a:solidFill>
                  <a:prstClr val="black"/>
                </a:solidFill>
                <a:highlight>
                  <a:srgbClr val="FFFF00"/>
                </a:highlight>
              </a:rPr>
              <a:t>4</a:t>
            </a:r>
          </a:p>
          <a:p>
            <a:pPr defTabSz="457200">
              <a:defRPr/>
            </a:pPr>
            <a:endParaRPr lang="en-US" sz="1050" baseline="30000" dirty="0">
              <a:solidFill>
                <a:prstClr val="black"/>
              </a:solidFill>
            </a:endParaRPr>
          </a:p>
          <a:p>
            <a:pPr defTabSz="457200">
              <a:defRPr/>
            </a:pPr>
            <a:r>
              <a:rPr lang="en-US" sz="1050" dirty="0">
                <a:solidFill>
                  <a:prstClr val="black"/>
                </a:solidFill>
              </a:rPr>
              <a:t>K</a:t>
            </a:r>
            <a:r>
              <a:rPr lang="en-US" sz="1050" baseline="-25000" dirty="0">
                <a:solidFill>
                  <a:prstClr val="black"/>
                </a:solidFill>
              </a:rPr>
              <a:t>b,req</a:t>
            </a:r>
            <a:r>
              <a:rPr lang="en-US" sz="1050" dirty="0">
                <a:solidFill>
                  <a:prstClr val="black"/>
                </a:solidFill>
              </a:rPr>
              <a:t>	= E*I</a:t>
            </a:r>
          </a:p>
          <a:p>
            <a:pPr defTabSz="457200">
              <a:defRPr/>
            </a:pPr>
            <a:r>
              <a:rPr lang="en-US" sz="1050" dirty="0">
                <a:solidFill>
                  <a:prstClr val="black"/>
                </a:solidFill>
              </a:rPr>
              <a:t>	= (205GPa * 2.82E-06 m</a:t>
            </a:r>
            <a:r>
              <a:rPr lang="en-US" sz="1050" baseline="30000" dirty="0">
                <a:solidFill>
                  <a:prstClr val="black"/>
                </a:solidFill>
              </a:rPr>
              <a:t>4</a:t>
            </a:r>
            <a:r>
              <a:rPr lang="en-US" sz="1050" dirty="0">
                <a:solidFill>
                  <a:prstClr val="black"/>
                </a:solidFill>
              </a:rPr>
              <a:t>)</a:t>
            </a:r>
          </a:p>
          <a:p>
            <a:pPr defTabSz="457200">
              <a:defRPr/>
            </a:pPr>
            <a:r>
              <a:rPr lang="en-US" sz="1050" dirty="0">
                <a:solidFill>
                  <a:prstClr val="black"/>
                </a:solidFill>
              </a:rPr>
              <a:t>	= </a:t>
            </a:r>
            <a:r>
              <a:rPr lang="en-US" sz="1050" dirty="0">
                <a:solidFill>
                  <a:prstClr val="black"/>
                </a:solidFill>
                <a:highlight>
                  <a:srgbClr val="FFFF00"/>
                </a:highlight>
              </a:rPr>
              <a:t>5.78E+05 N*m</a:t>
            </a:r>
            <a:r>
              <a:rPr lang="en-US" sz="1050" baseline="30000" dirty="0">
                <a:solidFill>
                  <a:prstClr val="black"/>
                </a:solidFill>
                <a:highlight>
                  <a:srgbClr val="FFFF00"/>
                </a:highlight>
              </a:rPr>
              <a:t>2</a:t>
            </a:r>
            <a:endParaRPr lang="en-US" sz="1050" dirty="0">
              <a:solidFill>
                <a:prstClr val="black"/>
              </a:solidFill>
              <a:highlight>
                <a:srgbClr val="FFFF00"/>
              </a:highlight>
            </a:endParaRPr>
          </a:p>
          <a:p>
            <a:pPr defTabSz="457200">
              <a:defRPr/>
            </a:pPr>
            <a:endParaRPr lang="en-US" sz="1050" baseline="30000" dirty="0">
              <a:solidFill>
                <a:prstClr val="black"/>
              </a:solidFill>
            </a:endParaRPr>
          </a:p>
          <a:p>
            <a:pPr defTabSz="457200">
              <a:defRPr/>
            </a:pPr>
            <a:endParaRPr lang="en-US" sz="1050" baseline="30000" dirty="0">
              <a:solidFill>
                <a:prstClr val="black"/>
              </a:solidFill>
            </a:endParaRPr>
          </a:p>
          <a:p>
            <a:pPr defTabSz="457200">
              <a:defRPr/>
            </a:pPr>
            <a:endParaRPr lang="en-US" sz="1050" baseline="30000" dirty="0">
              <a:solidFill>
                <a:prstClr val="black"/>
              </a:solidFill>
            </a:endParaRPr>
          </a:p>
          <a:p>
            <a:pPr defTabSz="457200">
              <a:defRPr/>
            </a:pPr>
            <a:endParaRPr lang="en-US" sz="1050" baseline="30000" dirty="0">
              <a:solidFill>
                <a:prstClr val="black"/>
              </a:solidFill>
            </a:endParaRPr>
          </a:p>
          <a:p>
            <a:pPr defTabSz="457200">
              <a:defRPr/>
            </a:pPr>
            <a:endParaRPr lang="en-US" sz="1050" baseline="30000" dirty="0">
              <a:solidFill>
                <a:prstClr val="black"/>
              </a:solidFill>
            </a:endParaRPr>
          </a:p>
          <a:p>
            <a:pPr defTabSz="457200">
              <a:defRPr/>
            </a:pPr>
            <a:endParaRPr lang="en-US" sz="1050" baseline="30000" dirty="0">
              <a:solidFill>
                <a:prstClr val="black"/>
              </a:solidFill>
            </a:endParaRPr>
          </a:p>
          <a:p>
            <a:pPr defTabSz="457200">
              <a:defRPr/>
            </a:pPr>
            <a:endParaRPr lang="en-US" sz="1050" baseline="30000" dirty="0">
              <a:solidFill>
                <a:prstClr val="black"/>
              </a:solidFill>
            </a:endParaRPr>
          </a:p>
          <a:p>
            <a:pPr defTabSz="457200">
              <a:defRPr/>
            </a:pPr>
            <a:endParaRPr lang="en-US" sz="1050" b="1" u="sng" dirty="0">
              <a:solidFill>
                <a:prstClr val="black"/>
              </a:solidFill>
            </a:endParaRPr>
          </a:p>
          <a:p>
            <a:pPr defTabSz="457200">
              <a:defRPr/>
            </a:pPr>
            <a:endParaRPr lang="en-US" sz="1050" b="1" u="sng" dirty="0">
              <a:solidFill>
                <a:prstClr val="black"/>
              </a:solidFill>
            </a:endParaRPr>
          </a:p>
          <a:p>
            <a:pPr defTabSz="457200">
              <a:defRPr/>
            </a:pPr>
            <a:r>
              <a:rPr lang="en-US" sz="1050" b="1" u="sng" dirty="0">
                <a:solidFill>
                  <a:prstClr val="black"/>
                </a:solidFill>
              </a:rPr>
              <a:t>Bending Strength</a:t>
            </a:r>
            <a:br>
              <a:rPr lang="en-US" sz="1050" u="sng" dirty="0">
                <a:solidFill>
                  <a:prstClr val="black"/>
                </a:solidFill>
              </a:rPr>
            </a:br>
            <a:r>
              <a:rPr lang="en-US" sz="1050" dirty="0">
                <a:solidFill>
                  <a:prstClr val="black"/>
                </a:solidFill>
              </a:rPr>
              <a:t>Definitions:</a:t>
            </a:r>
          </a:p>
          <a:p>
            <a:pPr defTabSz="457200">
              <a:defRPr/>
            </a:pPr>
            <a:r>
              <a:rPr lang="en-US" sz="1050" dirty="0">
                <a:solidFill>
                  <a:prstClr val="black"/>
                </a:solidFill>
              </a:rPr>
              <a:t>S</a:t>
            </a:r>
            <a:r>
              <a:rPr lang="en-US" sz="1050" baseline="-25000" dirty="0">
                <a:solidFill>
                  <a:prstClr val="black"/>
                </a:solidFill>
              </a:rPr>
              <a:t>y</a:t>
            </a:r>
            <a:r>
              <a:rPr lang="en-US" sz="1050" dirty="0">
                <a:solidFill>
                  <a:prstClr val="black"/>
                </a:solidFill>
              </a:rPr>
              <a:t>	= Yield Strength (minimum specification value)</a:t>
            </a:r>
          </a:p>
          <a:p>
            <a:pPr defTabSz="457200">
              <a:defRPr/>
            </a:pPr>
            <a:r>
              <a:rPr lang="en-US" sz="1050" dirty="0">
                <a:solidFill>
                  <a:prstClr val="black"/>
                </a:solidFill>
              </a:rPr>
              <a:t>C	= Distance from the neutral axis</a:t>
            </a:r>
          </a:p>
          <a:p>
            <a:pPr defTabSz="457200">
              <a:defRPr/>
            </a:pPr>
            <a:endParaRPr lang="en-US" sz="1050" dirty="0">
              <a:solidFill>
                <a:prstClr val="black"/>
              </a:solidFill>
            </a:endParaRPr>
          </a:p>
          <a:p>
            <a:pPr defTabSz="457200">
              <a:defRPr/>
            </a:pPr>
            <a:r>
              <a:rPr lang="en-US" sz="1050" b="1" dirty="0">
                <a:solidFill>
                  <a:prstClr val="black"/>
                </a:solidFill>
              </a:rPr>
              <a:t>Design Definitions: 31.8mm x 2.11mm, 1018</a:t>
            </a:r>
          </a:p>
          <a:p>
            <a:pPr defTabSz="457200">
              <a:defRPr/>
            </a:pPr>
            <a:r>
              <a:rPr lang="en-US" sz="1050" dirty="0">
                <a:solidFill>
                  <a:prstClr val="black"/>
                </a:solidFill>
              </a:rPr>
              <a:t>S</a:t>
            </a:r>
            <a:r>
              <a:rPr lang="en-US" sz="1050" baseline="-25000" dirty="0">
                <a:solidFill>
                  <a:prstClr val="black"/>
                </a:solidFill>
              </a:rPr>
              <a:t>y</a:t>
            </a:r>
            <a:r>
              <a:rPr lang="en-US" sz="1050" dirty="0">
                <a:solidFill>
                  <a:prstClr val="black"/>
                </a:solidFill>
              </a:rPr>
              <a:t>	= 365MPa</a:t>
            </a:r>
          </a:p>
          <a:p>
            <a:pPr defTabSz="457200">
              <a:defRPr/>
            </a:pPr>
            <a:r>
              <a:rPr lang="en-US" sz="1050" dirty="0">
                <a:solidFill>
                  <a:prstClr val="black"/>
                </a:solidFill>
              </a:rPr>
              <a:t>C	= 58.0mm</a:t>
            </a:r>
          </a:p>
          <a:p>
            <a:pPr defTabSz="457200">
              <a:defRPr/>
            </a:pPr>
            <a:r>
              <a:rPr lang="en-US" sz="1050" dirty="0">
                <a:solidFill>
                  <a:prstClr val="black"/>
                </a:solidFill>
              </a:rPr>
              <a:t>	= 0.0580m</a:t>
            </a:r>
          </a:p>
          <a:p>
            <a:pPr defTabSz="457200">
              <a:defRPr/>
            </a:pPr>
            <a:endParaRPr lang="en-US" sz="1050" dirty="0">
              <a:solidFill>
                <a:prstClr val="black"/>
              </a:solidFill>
            </a:endParaRPr>
          </a:p>
          <a:p>
            <a:pPr defTabSz="457200">
              <a:defRPr/>
            </a:pPr>
            <a:r>
              <a:rPr lang="en-US" sz="1050" dirty="0">
                <a:solidFill>
                  <a:prstClr val="black"/>
                </a:solidFill>
              </a:rPr>
              <a:t>S</a:t>
            </a:r>
            <a:r>
              <a:rPr lang="en-US" sz="1050" baseline="-25000" dirty="0">
                <a:solidFill>
                  <a:prstClr val="black"/>
                </a:solidFill>
              </a:rPr>
              <a:t>b,req</a:t>
            </a:r>
            <a:r>
              <a:rPr lang="en-US" sz="1050" dirty="0">
                <a:solidFill>
                  <a:prstClr val="black"/>
                </a:solidFill>
              </a:rPr>
              <a:t>	= (S</a:t>
            </a:r>
            <a:r>
              <a:rPr lang="en-US" sz="1050" baseline="-25000" dirty="0">
                <a:solidFill>
                  <a:prstClr val="black"/>
                </a:solidFill>
              </a:rPr>
              <a:t>y</a:t>
            </a:r>
            <a:r>
              <a:rPr lang="en-US" sz="1050" dirty="0">
                <a:solidFill>
                  <a:prstClr val="black"/>
                </a:solidFill>
              </a:rPr>
              <a:t> * I)/C</a:t>
            </a:r>
          </a:p>
          <a:p>
            <a:pPr defTabSz="457200">
              <a:defRPr/>
            </a:pPr>
            <a:r>
              <a:rPr lang="en-US" sz="1050" dirty="0">
                <a:solidFill>
                  <a:prstClr val="black"/>
                </a:solidFill>
              </a:rPr>
              <a:t>	= (365MPa * 2.82E-06 m</a:t>
            </a:r>
            <a:r>
              <a:rPr lang="en-US" sz="1050" baseline="30000" dirty="0">
                <a:solidFill>
                  <a:prstClr val="black"/>
                </a:solidFill>
              </a:rPr>
              <a:t>4</a:t>
            </a:r>
            <a:r>
              <a:rPr lang="en-US" sz="1050" dirty="0">
                <a:solidFill>
                  <a:prstClr val="black"/>
                </a:solidFill>
              </a:rPr>
              <a:t>) / (0.0580m)</a:t>
            </a:r>
          </a:p>
          <a:p>
            <a:pPr defTabSz="457200">
              <a:defRPr/>
            </a:pPr>
            <a:r>
              <a:rPr lang="en-US" sz="1050" dirty="0">
                <a:solidFill>
                  <a:prstClr val="black"/>
                </a:solidFill>
              </a:rPr>
              <a:t>	= </a:t>
            </a:r>
            <a:r>
              <a:rPr lang="en-US" sz="1050" dirty="0">
                <a:solidFill>
                  <a:prstClr val="black"/>
                </a:solidFill>
                <a:highlight>
                  <a:srgbClr val="FFFF00"/>
                </a:highlight>
              </a:rPr>
              <a:t>1.77E+04 N*m</a:t>
            </a:r>
          </a:p>
        </p:txBody>
      </p:sp>
      <p:sp>
        <p:nvSpPr>
          <p:cNvPr id="6" name="Rectangle 5">
            <a:extLst>
              <a:ext uri="{FF2B5EF4-FFF2-40B4-BE49-F238E27FC236}">
                <a16:creationId xmlns:a16="http://schemas.microsoft.com/office/drawing/2014/main" id="{7FC71F5C-747E-2DBB-E9E5-B254188F8421}"/>
              </a:ext>
            </a:extLst>
          </p:cNvPr>
          <p:cNvSpPr/>
          <p:nvPr/>
        </p:nvSpPr>
        <p:spPr>
          <a:xfrm>
            <a:off x="3419475" y="2027238"/>
            <a:ext cx="3209925" cy="515461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a:extLst>
              <a:ext uri="{FF2B5EF4-FFF2-40B4-BE49-F238E27FC236}">
                <a16:creationId xmlns:a16="http://schemas.microsoft.com/office/drawing/2014/main" id="{7A1627AE-A513-478D-B33A-273FDDEBC114}"/>
              </a:ext>
            </a:extLst>
          </p:cNvPr>
          <p:cNvSpPr/>
          <p:nvPr/>
        </p:nvSpPr>
        <p:spPr>
          <a:xfrm>
            <a:off x="1133475" y="7467600"/>
            <a:ext cx="4572000" cy="914400"/>
          </a:xfrm>
          <a:prstGeom prst="rect">
            <a:avLst/>
          </a:prstGeom>
          <a:solidFill>
            <a:schemeClr val="bg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Enter your calculations for the </a:t>
            </a:r>
            <a:br>
              <a:rPr lang="en-US" dirty="0">
                <a:solidFill>
                  <a:schemeClr val="tx1"/>
                </a:solidFill>
              </a:rPr>
            </a:br>
            <a:r>
              <a:rPr lang="en-US" dirty="0">
                <a:solidFill>
                  <a:schemeClr val="tx1"/>
                </a:solidFill>
              </a:rPr>
              <a:t>Primary Members in your design</a:t>
            </a:r>
          </a:p>
        </p:txBody>
      </p:sp>
      <p:cxnSp>
        <p:nvCxnSpPr>
          <p:cNvPr id="9" name="Straight Arrow Connector 8">
            <a:extLst>
              <a:ext uri="{FF2B5EF4-FFF2-40B4-BE49-F238E27FC236}">
                <a16:creationId xmlns:a16="http://schemas.microsoft.com/office/drawing/2014/main" id="{70C63698-AF8E-DC6E-A2AC-2E98B05A81F2}"/>
              </a:ext>
            </a:extLst>
          </p:cNvPr>
          <p:cNvCxnSpPr>
            <a:stCxn id="7" idx="0"/>
          </p:cNvCxnSpPr>
          <p:nvPr/>
        </p:nvCxnSpPr>
        <p:spPr>
          <a:xfrm flipV="1">
            <a:off x="3419475" y="7078663"/>
            <a:ext cx="228600" cy="38893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535" name="TextBox 3">
            <a:extLst>
              <a:ext uri="{FF2B5EF4-FFF2-40B4-BE49-F238E27FC236}">
                <a16:creationId xmlns:a16="http://schemas.microsoft.com/office/drawing/2014/main" id="{41607980-2964-B0D1-860F-AEFED9CE27F8}"/>
              </a:ext>
            </a:extLst>
          </p:cNvPr>
          <p:cNvSpPr txBox="1">
            <a:spLocks noChangeArrowheads="1"/>
          </p:cNvSpPr>
          <p:nvPr/>
        </p:nvSpPr>
        <p:spPr bwMode="auto">
          <a:xfrm>
            <a:off x="1600200" y="8534400"/>
            <a:ext cx="5029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solidFill>
                  <a:srgbClr val="FF0000"/>
                </a:solidFill>
              </a:rPr>
              <a:t>Withywindle University</a:t>
            </a:r>
          </a:p>
        </p:txBody>
      </p:sp>
      <p:sp>
        <p:nvSpPr>
          <p:cNvPr id="10" name="Rectangle 9">
            <a:extLst>
              <a:ext uri="{FF2B5EF4-FFF2-40B4-BE49-F238E27FC236}">
                <a16:creationId xmlns:a16="http://schemas.microsoft.com/office/drawing/2014/main" id="{9986BF29-3D04-167E-4933-874B4E034317}"/>
              </a:ext>
            </a:extLst>
          </p:cNvPr>
          <p:cNvSpPr/>
          <p:nvPr/>
        </p:nvSpPr>
        <p:spPr>
          <a:xfrm>
            <a:off x="3557588" y="4267200"/>
            <a:ext cx="3071812" cy="388938"/>
          </a:xfrm>
          <a:prstGeom prst="rect">
            <a:avLst/>
          </a:prstGeom>
          <a:solidFill>
            <a:schemeClr val="bg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Material Specification Minimum Yield Strength - Tested values </a:t>
            </a:r>
            <a:r>
              <a:rPr lang="en-US" sz="1100" b="1" u="sng" dirty="0">
                <a:solidFill>
                  <a:schemeClr val="tx1"/>
                </a:solidFill>
              </a:rPr>
              <a:t>not</a:t>
            </a:r>
            <a:r>
              <a:rPr lang="en-US" sz="1100" dirty="0">
                <a:solidFill>
                  <a:schemeClr val="tx1"/>
                </a:solidFill>
              </a:rPr>
              <a:t> accepted</a:t>
            </a:r>
          </a:p>
        </p:txBody>
      </p:sp>
      <p:cxnSp>
        <p:nvCxnSpPr>
          <p:cNvPr id="13" name="Connector: Elbow 12">
            <a:extLst>
              <a:ext uri="{FF2B5EF4-FFF2-40B4-BE49-F238E27FC236}">
                <a16:creationId xmlns:a16="http://schemas.microsoft.com/office/drawing/2014/main" id="{F308766A-269A-BD70-FE38-EFEA4FEF2261}"/>
              </a:ext>
            </a:extLst>
          </p:cNvPr>
          <p:cNvCxnSpPr>
            <a:cxnSpLocks/>
          </p:cNvCxnSpPr>
          <p:nvPr/>
        </p:nvCxnSpPr>
        <p:spPr>
          <a:xfrm rot="16200000" flipH="1">
            <a:off x="2978944" y="4782344"/>
            <a:ext cx="796925" cy="153987"/>
          </a:xfrm>
          <a:prstGeom prst="bentConnector3">
            <a:avLst>
              <a:gd name="adj1" fmla="val 100199"/>
            </a:avLst>
          </a:prstGeom>
          <a:ln w="28575">
            <a:solidFill>
              <a:srgbClr val="FF0000"/>
            </a:solidFill>
            <a:tailEnd type="triangle"/>
          </a:ln>
          <a:effectLst>
            <a:outerShdw blurRad="40000" dist="20000" dir="5400000" rotWithShape="0">
              <a:schemeClr val="bg1">
                <a:alpha val="38000"/>
              </a:schemeClr>
            </a:outerShdw>
          </a:effectLst>
        </p:spPr>
        <p:style>
          <a:lnRef idx="2">
            <a:schemeClr val="accent2"/>
          </a:lnRef>
          <a:fillRef idx="0">
            <a:schemeClr val="accent2"/>
          </a:fillRef>
          <a:effectRef idx="1">
            <a:schemeClr val="accent2"/>
          </a:effectRef>
          <a:fontRef idx="minor">
            <a:schemeClr val="tx1"/>
          </a:fontRef>
        </p:style>
      </p:cxnSp>
      <p:cxnSp>
        <p:nvCxnSpPr>
          <p:cNvPr id="48" name="Straight Connector 47">
            <a:extLst>
              <a:ext uri="{FF2B5EF4-FFF2-40B4-BE49-F238E27FC236}">
                <a16:creationId xmlns:a16="http://schemas.microsoft.com/office/drawing/2014/main" id="{04775EDD-4CD5-C196-29E1-4A1C6B7412C6}"/>
              </a:ext>
            </a:extLst>
          </p:cNvPr>
          <p:cNvCxnSpPr>
            <a:cxnSpLocks/>
          </p:cNvCxnSpPr>
          <p:nvPr/>
        </p:nvCxnSpPr>
        <p:spPr>
          <a:xfrm flipH="1">
            <a:off x="3282950" y="4460875"/>
            <a:ext cx="26511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4" name="Object 1">
            <a:extLst>
              <a:ext uri="{FF2B5EF4-FFF2-40B4-BE49-F238E27FC236}">
                <a16:creationId xmlns:a16="http://schemas.microsoft.com/office/drawing/2014/main" id="{E1BA740D-6688-8C00-3C52-E196D194C0F9}"/>
              </a:ext>
            </a:extLst>
          </p:cNvPr>
          <p:cNvGraphicFramePr>
            <a:graphicFrameLocks noChangeAspect="1"/>
          </p:cNvGraphicFramePr>
          <p:nvPr/>
        </p:nvGraphicFramePr>
        <p:xfrm>
          <a:off x="990600" y="2462213"/>
          <a:ext cx="4876800" cy="4305300"/>
        </p:xfrm>
        <a:graphic>
          <a:graphicData uri="http://schemas.openxmlformats.org/presentationml/2006/ole">
            <mc:AlternateContent xmlns:mc="http://schemas.openxmlformats.org/markup-compatibility/2006">
              <mc:Choice xmlns:v="urn:schemas-microsoft-com:vml" Requires="v">
                <p:oleObj name="Worksheet" r:id="rId2" imgW="4876684" imgH="4305249" progId="Excel.Sheet.12">
                  <p:embed/>
                </p:oleObj>
              </mc:Choice>
              <mc:Fallback>
                <p:oleObj name="Worksheet" r:id="rId2" imgW="4876684" imgH="4305249" progId="Excel.Sheet.12">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2462213"/>
                        <a:ext cx="4876800"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Rectangle 1">
            <a:extLst>
              <a:ext uri="{FF2B5EF4-FFF2-40B4-BE49-F238E27FC236}">
                <a16:creationId xmlns:a16="http://schemas.microsoft.com/office/drawing/2014/main" id="{3BC0C930-AD47-2A5B-A4DF-27E24280CDC9}"/>
              </a:ext>
            </a:extLst>
          </p:cNvPr>
          <p:cNvSpPr/>
          <p:nvPr/>
        </p:nvSpPr>
        <p:spPr>
          <a:xfrm>
            <a:off x="2362200" y="1905000"/>
            <a:ext cx="3138488" cy="457200"/>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lang="en-US" sz="1600" dirty="0">
                <a:solidFill>
                  <a:schemeClr val="tx1"/>
                </a:solidFill>
              </a:rPr>
              <a:t>Delete this data and replace it with your own</a:t>
            </a:r>
          </a:p>
        </p:txBody>
      </p:sp>
      <p:sp>
        <p:nvSpPr>
          <p:cNvPr id="13" name="Arrow: Right 12">
            <a:extLst>
              <a:ext uri="{FF2B5EF4-FFF2-40B4-BE49-F238E27FC236}">
                <a16:creationId xmlns:a16="http://schemas.microsoft.com/office/drawing/2014/main" id="{9AE49F39-0C4F-BED3-2B66-7E29C665399F}"/>
              </a:ext>
            </a:extLst>
          </p:cNvPr>
          <p:cNvSpPr/>
          <p:nvPr/>
        </p:nvSpPr>
        <p:spPr>
          <a:xfrm flipH="1">
            <a:off x="5867400" y="6019800"/>
            <a:ext cx="457200" cy="152400"/>
          </a:xfrm>
          <a:prstGeom prst="rightArrow">
            <a:avLst/>
          </a:prstGeom>
          <a:solidFill>
            <a:schemeClr val="tx1"/>
          </a:solidFill>
          <a:ln>
            <a:noFill/>
          </a:ln>
        </p:spPr>
        <p:style>
          <a:lnRef idx="2">
            <a:schemeClr val="accent6">
              <a:shade val="15000"/>
            </a:schemeClr>
          </a:lnRef>
          <a:fillRef idx="1">
            <a:schemeClr val="accent6"/>
          </a:fillRef>
          <a:effectRef idx="0">
            <a:schemeClr val="accent6"/>
          </a:effectRef>
          <a:fontRef idx="minor">
            <a:schemeClr val="lt1"/>
          </a:fontRef>
        </p:style>
        <p:txBody>
          <a:bodyPr anchor="ctr"/>
          <a:lstStyle/>
          <a:p>
            <a:pPr algn="ctr">
              <a:defRPr/>
            </a:pPr>
            <a:endParaRPr lang="en-US" dirty="0"/>
          </a:p>
        </p:txBody>
      </p:sp>
      <p:sp>
        <p:nvSpPr>
          <p:cNvPr id="15" name="Arrow: Right 14">
            <a:extLst>
              <a:ext uri="{FF2B5EF4-FFF2-40B4-BE49-F238E27FC236}">
                <a16:creationId xmlns:a16="http://schemas.microsoft.com/office/drawing/2014/main" id="{47383179-24CE-B7DB-A4CF-B00F3EF43C23}"/>
              </a:ext>
            </a:extLst>
          </p:cNvPr>
          <p:cNvSpPr/>
          <p:nvPr/>
        </p:nvSpPr>
        <p:spPr>
          <a:xfrm flipH="1">
            <a:off x="5867400" y="6392863"/>
            <a:ext cx="457200" cy="152400"/>
          </a:xfrm>
          <a:prstGeom prst="rightArrow">
            <a:avLst/>
          </a:prstGeom>
          <a:solidFill>
            <a:schemeClr val="tx1"/>
          </a:solidFill>
          <a:ln>
            <a:noFill/>
          </a:ln>
        </p:spPr>
        <p:style>
          <a:lnRef idx="2">
            <a:schemeClr val="accent6">
              <a:shade val="15000"/>
            </a:schemeClr>
          </a:lnRef>
          <a:fillRef idx="1">
            <a:schemeClr val="accent6"/>
          </a:fillRef>
          <a:effectRef idx="0">
            <a:schemeClr val="accent6"/>
          </a:effectRef>
          <a:fontRef idx="minor">
            <a:schemeClr val="lt1"/>
          </a:fontRef>
        </p:style>
        <p:txBody>
          <a:bodyPr anchor="ctr"/>
          <a:lstStyle/>
          <a:p>
            <a:pPr algn="ctr">
              <a:defRPr/>
            </a:pPr>
            <a:endParaRPr lang="en-US" dirty="0"/>
          </a:p>
        </p:txBody>
      </p:sp>
      <p:sp>
        <p:nvSpPr>
          <p:cNvPr id="16" name="Rectangle 15">
            <a:extLst>
              <a:ext uri="{FF2B5EF4-FFF2-40B4-BE49-F238E27FC236}">
                <a16:creationId xmlns:a16="http://schemas.microsoft.com/office/drawing/2014/main" id="{82716887-971C-8928-7D62-4C98448CD01A}"/>
              </a:ext>
            </a:extLst>
          </p:cNvPr>
          <p:cNvSpPr/>
          <p:nvPr/>
        </p:nvSpPr>
        <p:spPr>
          <a:xfrm rot="16200000" flipH="1">
            <a:off x="5671344" y="6661944"/>
            <a:ext cx="1230312" cy="76200"/>
          </a:xfrm>
          <a:prstGeom prst="rect">
            <a:avLst/>
          </a:prstGeom>
          <a:solidFill>
            <a:schemeClr val="tx1"/>
          </a:solidFill>
          <a:ln>
            <a:noFill/>
          </a:ln>
        </p:spPr>
        <p:style>
          <a:lnRef idx="2">
            <a:schemeClr val="accent6">
              <a:shade val="15000"/>
            </a:schemeClr>
          </a:lnRef>
          <a:fillRef idx="1">
            <a:schemeClr val="accent6"/>
          </a:fillRef>
          <a:effectRef idx="0">
            <a:schemeClr val="accent6"/>
          </a:effectRef>
          <a:fontRef idx="minor">
            <a:schemeClr val="lt1"/>
          </a:fontRef>
        </p:style>
        <p:txBody>
          <a:bodyPr anchor="ctr"/>
          <a:lstStyle/>
          <a:p>
            <a:pPr algn="ctr">
              <a:defRPr/>
            </a:pPr>
            <a:endParaRPr lang="en-US" dirty="0"/>
          </a:p>
        </p:txBody>
      </p:sp>
      <p:sp>
        <p:nvSpPr>
          <p:cNvPr id="23559" name="TextBox 3">
            <a:extLst>
              <a:ext uri="{FF2B5EF4-FFF2-40B4-BE49-F238E27FC236}">
                <a16:creationId xmlns:a16="http://schemas.microsoft.com/office/drawing/2014/main" id="{7ED0DB13-6CDB-24E2-60E9-7A9870C1369E}"/>
              </a:ext>
            </a:extLst>
          </p:cNvPr>
          <p:cNvSpPr txBox="1">
            <a:spLocks noChangeArrowheads="1"/>
          </p:cNvSpPr>
          <p:nvPr/>
        </p:nvSpPr>
        <p:spPr bwMode="auto">
          <a:xfrm>
            <a:off x="1600200" y="8534400"/>
            <a:ext cx="5029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solidFill>
                  <a:srgbClr val="FF0000"/>
                </a:solidFill>
              </a:rPr>
              <a:t>Withywindle University</a:t>
            </a:r>
          </a:p>
        </p:txBody>
      </p:sp>
      <p:sp>
        <p:nvSpPr>
          <p:cNvPr id="23560" name="TextBox 3">
            <a:extLst>
              <a:ext uri="{FF2B5EF4-FFF2-40B4-BE49-F238E27FC236}">
                <a16:creationId xmlns:a16="http://schemas.microsoft.com/office/drawing/2014/main" id="{97784D8B-668B-84E2-611A-23B77E96A4B8}"/>
              </a:ext>
            </a:extLst>
          </p:cNvPr>
          <p:cNvSpPr txBox="1">
            <a:spLocks noChangeArrowheads="1"/>
          </p:cNvSpPr>
          <p:nvPr/>
        </p:nvSpPr>
        <p:spPr bwMode="auto">
          <a:xfrm>
            <a:off x="1600200" y="7315200"/>
            <a:ext cx="4724400" cy="92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b="1"/>
              <a:t>One</a:t>
            </a:r>
            <a:r>
              <a:rPr lang="en-US" altLang="en-US"/>
              <a:t> of these boxes may say “Support Required”.</a:t>
            </a:r>
          </a:p>
          <a:p>
            <a:pPr eaLnBrk="1" hangingPunct="1"/>
            <a:r>
              <a:rPr lang="en-US" altLang="en-US"/>
              <a:t>Support not needed due to 3</a:t>
            </a:r>
            <a:r>
              <a:rPr lang="en-US" altLang="en-US" baseline="30000"/>
              <a:t>rd</a:t>
            </a:r>
            <a:r>
              <a:rPr lang="en-US" altLang="en-US"/>
              <a:t> vertex exception in B.3.2.13.2</a:t>
            </a:r>
          </a:p>
        </p:txBody>
      </p:sp>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22574</TotalTime>
  <Words>1300</Words>
  <Application>Microsoft Office PowerPoint</Application>
  <PresentationFormat>On-screen Show (4:3)</PresentationFormat>
  <Paragraphs>167</Paragraphs>
  <Slides>12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Calibri</vt:lpstr>
      <vt:lpstr>Arial</vt:lpstr>
      <vt:lpstr>Times New Roman</vt:lpstr>
      <vt:lpstr>Rage Italic</vt:lpstr>
      <vt:lpstr>Office Theme</vt:lpstr>
      <vt:lpstr>Microsoft Excel 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Swagelok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peschup</dc:creator>
  <cp:lastModifiedBy>Damon Andring</cp:lastModifiedBy>
  <cp:revision>98</cp:revision>
  <dcterms:created xsi:type="dcterms:W3CDTF">2017-11-21T13:59:32Z</dcterms:created>
  <dcterms:modified xsi:type="dcterms:W3CDTF">2025-01-02T13:03:14Z</dcterms:modified>
</cp:coreProperties>
</file>